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5"/>
  </p:notesMasterIdLst>
  <p:sldIdLst>
    <p:sldId id="532" r:id="rId3"/>
    <p:sldId id="546" r:id="rId4"/>
    <p:sldId id="547" r:id="rId5"/>
    <p:sldId id="548" r:id="rId6"/>
    <p:sldId id="257" r:id="rId7"/>
    <p:sldId id="274" r:id="rId8"/>
    <p:sldId id="264" r:id="rId9"/>
    <p:sldId id="265" r:id="rId10"/>
    <p:sldId id="266" r:id="rId11"/>
    <p:sldId id="262" r:id="rId12"/>
    <p:sldId id="272" r:id="rId13"/>
    <p:sldId id="273" r:id="rId14"/>
    <p:sldId id="549" r:id="rId15"/>
    <p:sldId id="535" r:id="rId16"/>
    <p:sldId id="550" r:id="rId17"/>
    <p:sldId id="551" r:id="rId18"/>
    <p:sldId id="556" r:id="rId19"/>
    <p:sldId id="557" r:id="rId20"/>
    <p:sldId id="552" r:id="rId21"/>
    <p:sldId id="554" r:id="rId22"/>
    <p:sldId id="534" r:id="rId23"/>
    <p:sldId id="553" r:id="rId24"/>
    <p:sldId id="538" r:id="rId25"/>
    <p:sldId id="555" r:id="rId26"/>
    <p:sldId id="583" r:id="rId27"/>
    <p:sldId id="573" r:id="rId28"/>
    <p:sldId id="574" r:id="rId29"/>
    <p:sldId id="575" r:id="rId30"/>
    <p:sldId id="576" r:id="rId31"/>
    <p:sldId id="578" r:id="rId32"/>
    <p:sldId id="579" r:id="rId33"/>
    <p:sldId id="580" r:id="rId34"/>
    <p:sldId id="581" r:id="rId35"/>
    <p:sldId id="582" r:id="rId36"/>
    <p:sldId id="558" r:id="rId37"/>
    <p:sldId id="559" r:id="rId38"/>
    <p:sldId id="560" r:id="rId39"/>
    <p:sldId id="564" r:id="rId40"/>
    <p:sldId id="561" r:id="rId41"/>
    <p:sldId id="562" r:id="rId42"/>
    <p:sldId id="563" r:id="rId43"/>
    <p:sldId id="565" r:id="rId44"/>
    <p:sldId id="566" r:id="rId45"/>
    <p:sldId id="567" r:id="rId46"/>
    <p:sldId id="568" r:id="rId47"/>
    <p:sldId id="569" r:id="rId48"/>
    <p:sldId id="570" r:id="rId49"/>
    <p:sldId id="571" r:id="rId50"/>
    <p:sldId id="465" r:id="rId51"/>
    <p:sldId id="459" r:id="rId52"/>
    <p:sldId id="460" r:id="rId53"/>
    <p:sldId id="436" r:id="rId54"/>
    <p:sldId id="437" r:id="rId55"/>
    <p:sldId id="438" r:id="rId56"/>
    <p:sldId id="572" r:id="rId57"/>
    <p:sldId id="540" r:id="rId58"/>
    <p:sldId id="539" r:id="rId59"/>
    <p:sldId id="541" r:id="rId60"/>
    <p:sldId id="542" r:id="rId61"/>
    <p:sldId id="543" r:id="rId62"/>
    <p:sldId id="544" r:id="rId63"/>
    <p:sldId id="545" r:id="rId6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s\Aselsan-&#304;HTAR\cnn-arc\RangeExp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Fold 0</c:v>
          </c:tx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Lit>
              <c:formatCode>General</c:formatCode>
              <c:ptCount val="5"/>
              <c:pt idx="0">
                <c:v>250</c:v>
              </c:pt>
              <c:pt idx="1">
                <c:v>300</c:v>
              </c:pt>
              <c:pt idx="2">
                <c:v>400</c:v>
              </c:pt>
              <c:pt idx="3">
                <c:v>500</c:v>
              </c:pt>
              <c:pt idx="4">
                <c:v>600</c:v>
              </c:pt>
            </c:numLit>
          </c:cat>
          <c:val>
            <c:numRef>
              <c:f>(Sheet1!$G$3,Sheet1!$G$9,Sheet1!$G$15,Sheet1!$G$21,Sheet1!$G$27)</c:f>
              <c:numCache>
                <c:formatCode>General</c:formatCode>
                <c:ptCount val="5"/>
                <c:pt idx="0">
                  <c:v>0.86447811126708984</c:v>
                </c:pt>
                <c:pt idx="1">
                  <c:v>0.91647332906723022</c:v>
                </c:pt>
                <c:pt idx="2">
                  <c:v>0.93387401103973389</c:v>
                </c:pt>
                <c:pt idx="3">
                  <c:v>0.9310954213142395</c:v>
                </c:pt>
                <c:pt idx="4">
                  <c:v>0.84565836191177368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7A-4C83-AAA5-C5A92D750B55}"/>
            </c:ext>
          </c:extLst>
        </c:ser>
        <c:ser>
          <c:idx val="1"/>
          <c:order val="1"/>
          <c:tx>
            <c:v>Fold 1</c:v>
          </c:tx>
          <c:spPr>
            <a:ln w="158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Lit>
              <c:formatCode>General</c:formatCode>
              <c:ptCount val="5"/>
              <c:pt idx="0">
                <c:v>250</c:v>
              </c:pt>
              <c:pt idx="1">
                <c:v>300</c:v>
              </c:pt>
              <c:pt idx="2">
                <c:v>400</c:v>
              </c:pt>
              <c:pt idx="3">
                <c:v>500</c:v>
              </c:pt>
              <c:pt idx="4">
                <c:v>600</c:v>
              </c:pt>
            </c:numLit>
          </c:cat>
          <c:val>
            <c:numRef>
              <c:f>(Sheet1!$G$4,Sheet1!$G$10,Sheet1!$G$16,Sheet1!$G$22,Sheet1!$G$28)</c:f>
              <c:numCache>
                <c:formatCode>General</c:formatCode>
                <c:ptCount val="5"/>
                <c:pt idx="0">
                  <c:v>0.95101243257522583</c:v>
                </c:pt>
                <c:pt idx="1">
                  <c:v>0.95791244506835938</c:v>
                </c:pt>
                <c:pt idx="2">
                  <c:v>0.81315577030181885</c:v>
                </c:pt>
                <c:pt idx="3">
                  <c:v>0.77946650981903076</c:v>
                </c:pt>
                <c:pt idx="4">
                  <c:v>0.68838381767272949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7A-4C83-AAA5-C5A92D750B55}"/>
            </c:ext>
          </c:extLst>
        </c:ser>
        <c:ser>
          <c:idx val="2"/>
          <c:order val="2"/>
          <c:tx>
            <c:v>Fold 2 </c:v>
          </c:tx>
          <c:spPr>
            <a:ln w="158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Lit>
              <c:formatCode>General</c:formatCode>
              <c:ptCount val="5"/>
              <c:pt idx="0">
                <c:v>250</c:v>
              </c:pt>
              <c:pt idx="1">
                <c:v>300</c:v>
              </c:pt>
              <c:pt idx="2">
                <c:v>400</c:v>
              </c:pt>
              <c:pt idx="3">
                <c:v>500</c:v>
              </c:pt>
              <c:pt idx="4">
                <c:v>600</c:v>
              </c:pt>
            </c:numLit>
          </c:cat>
          <c:val>
            <c:numRef>
              <c:f>(Sheet1!$G$5,Sheet1!$G$11,Sheet1!$G$17,Sheet1!$G$23,Sheet1!$G$29)</c:f>
              <c:numCache>
                <c:formatCode>General</c:formatCode>
                <c:ptCount val="5"/>
                <c:pt idx="0">
                  <c:v>0.93631041049957275</c:v>
                </c:pt>
                <c:pt idx="1">
                  <c:v>0.89875668287277222</c:v>
                </c:pt>
                <c:pt idx="2">
                  <c:v>0.91577208042144775</c:v>
                </c:pt>
                <c:pt idx="3">
                  <c:v>0.91183722019195557</c:v>
                </c:pt>
                <c:pt idx="4">
                  <c:v>0.82709676027297974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F7A-4C83-AAA5-C5A92D750B55}"/>
            </c:ext>
          </c:extLst>
        </c:ser>
        <c:ser>
          <c:idx val="3"/>
          <c:order val="3"/>
          <c:tx>
            <c:v>Fold 3</c:v>
          </c:tx>
          <c:spPr>
            <a:ln w="158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Lit>
              <c:formatCode>General</c:formatCode>
              <c:ptCount val="5"/>
              <c:pt idx="0">
                <c:v>250</c:v>
              </c:pt>
              <c:pt idx="1">
                <c:v>300</c:v>
              </c:pt>
              <c:pt idx="2">
                <c:v>400</c:v>
              </c:pt>
              <c:pt idx="3">
                <c:v>500</c:v>
              </c:pt>
              <c:pt idx="4">
                <c:v>600</c:v>
              </c:pt>
            </c:numLit>
          </c:cat>
          <c:val>
            <c:numRef>
              <c:f>(Sheet1!$G$6,Sheet1!$G$12,Sheet1!$G$18,Sheet1!$G$24,Sheet1!$G$30)</c:f>
              <c:numCache>
                <c:formatCode>General</c:formatCode>
                <c:ptCount val="5"/>
                <c:pt idx="0">
                  <c:v>0.92239856719970703</c:v>
                </c:pt>
                <c:pt idx="1">
                  <c:v>0.97216826677322388</c:v>
                </c:pt>
                <c:pt idx="2">
                  <c:v>0.94882631301879883</c:v>
                </c:pt>
                <c:pt idx="3">
                  <c:v>0.89264488220214844</c:v>
                </c:pt>
                <c:pt idx="4">
                  <c:v>0.82098382711410522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F7A-4C83-AAA5-C5A92D750B55}"/>
            </c:ext>
          </c:extLst>
        </c:ser>
        <c:ser>
          <c:idx val="4"/>
          <c:order val="4"/>
          <c:tx>
            <c:v>Fold 4 </c:v>
          </c:tx>
          <c:spPr>
            <a:ln w="158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Lit>
              <c:formatCode>General</c:formatCode>
              <c:ptCount val="5"/>
              <c:pt idx="0">
                <c:v>250</c:v>
              </c:pt>
              <c:pt idx="1">
                <c:v>300</c:v>
              </c:pt>
              <c:pt idx="2">
                <c:v>400</c:v>
              </c:pt>
              <c:pt idx="3">
                <c:v>500</c:v>
              </c:pt>
              <c:pt idx="4">
                <c:v>600</c:v>
              </c:pt>
            </c:numLit>
          </c:cat>
          <c:val>
            <c:numRef>
              <c:f>(Sheet1!$G$7,Sheet1!$G$13,Sheet1!$G$19,Sheet1!$G$25,Sheet1!$G$31)</c:f>
              <c:numCache>
                <c:formatCode>General</c:formatCode>
                <c:ptCount val="5"/>
                <c:pt idx="0">
                  <c:v>0.93015033006668091</c:v>
                </c:pt>
                <c:pt idx="1">
                  <c:v>0.95031446218490601</c:v>
                </c:pt>
                <c:pt idx="2">
                  <c:v>0.96256911754608154</c:v>
                </c:pt>
                <c:pt idx="3">
                  <c:v>0.89719009399414063</c:v>
                </c:pt>
                <c:pt idx="4">
                  <c:v>0.81893205642700195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F7A-4C83-AAA5-C5A92D750B55}"/>
            </c:ext>
          </c:extLst>
        </c:ser>
        <c:ser>
          <c:idx val="5"/>
          <c:order val="5"/>
          <c:tx>
            <c:v>Avg</c:v>
          </c:tx>
          <c:spPr>
            <a:ln w="38100" cap="rnd">
              <a:solidFill>
                <a:schemeClr val="accent6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Lit>
              <c:formatCode>General</c:formatCode>
              <c:ptCount val="5"/>
              <c:pt idx="0">
                <c:v>250</c:v>
              </c:pt>
              <c:pt idx="1">
                <c:v>300</c:v>
              </c:pt>
              <c:pt idx="2">
                <c:v>400</c:v>
              </c:pt>
              <c:pt idx="3">
                <c:v>500</c:v>
              </c:pt>
              <c:pt idx="4">
                <c:v>600</c:v>
              </c:pt>
            </c:numLit>
          </c:cat>
          <c:val>
            <c:numRef>
              <c:f>(Sheet1!$G$8,Sheet1!$G$14,Sheet1!$G$20,Sheet1!$G$26,Sheet1!$G$32)</c:f>
              <c:numCache>
                <c:formatCode>General</c:formatCode>
                <c:ptCount val="5"/>
                <c:pt idx="0">
                  <c:v>0.9208699703216553</c:v>
                </c:pt>
                <c:pt idx="1">
                  <c:v>0.93912503719329832</c:v>
                </c:pt>
                <c:pt idx="2">
                  <c:v>0.91483945846557613</c:v>
                </c:pt>
                <c:pt idx="3">
                  <c:v>0.88244682550430298</c:v>
                </c:pt>
                <c:pt idx="4">
                  <c:v>0.80021096467971797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6F7A-4C83-AAA5-C5A92D750B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27581839"/>
        <c:axId val="1339778559"/>
      </c:lineChart>
      <c:catAx>
        <c:axId val="13275818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Max Range</a:t>
                </a:r>
                <a:endParaRPr lang="tr-T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778559"/>
        <c:crosses val="autoZero"/>
        <c:auto val="1"/>
        <c:lblAlgn val="ctr"/>
        <c:lblOffset val="100"/>
        <c:noMultiLvlLbl val="0"/>
      </c:catAx>
      <c:valAx>
        <c:axId val="1339778559"/>
        <c:scaling>
          <c:orientation val="minMax"/>
          <c:min val="0.650000000000000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  <a:endParaRPr lang="tr-T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7581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D331B-0901-4285-AB2F-EC834F9E71AD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49233-E388-435E-B96B-4789024BDC3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881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9B34D-BACC-4BB0-AC0B-02CE39FC9D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803DB5-EECA-4B39-9784-AA1A300C6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C2D909-F062-4C00-B847-A904A996E246}" type="slidenum">
              <a:rPr lang="tr-TR" smtClean="0"/>
              <a:pPr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325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171A-C06A-4E53-B826-3618E740BF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EC24-B2BE-4B3C-9DAF-30B007301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2D909-F062-4C00-B847-A904A996E246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94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171A-C06A-4E53-B826-3618E740BF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EC24-B2BE-4B3C-9DAF-30B007301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2D909-F062-4C00-B847-A904A996E246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904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171A-C06A-4E53-B826-3618E740BF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EC24-B2BE-4B3C-9DAF-30B007301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2D909-F062-4C00-B847-A904A996E246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0687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171A-C06A-4E53-B826-3618E740BF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EC24-B2BE-4B3C-9DAF-30B007301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2D909-F062-4C00-B847-A904A996E246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859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171A-C06A-4E53-B826-3618E740BF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EC24-B2BE-4B3C-9DAF-30B007301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2D909-F062-4C00-B847-A904A996E246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583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171A-C06A-4E53-B826-3618E740BF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EC24-B2BE-4B3C-9DAF-30B007301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2D909-F062-4C00-B847-A904A996E246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127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171A-C06A-4E53-B826-3618E740BF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EC24-B2BE-4B3C-9DAF-30B007301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2D909-F062-4C00-B847-A904A996E246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026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171A-C06A-4E53-B826-3618E740BF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EC24-B2BE-4B3C-9DAF-30B007301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2D909-F062-4C00-B847-A904A996E246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9754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01171A-C06A-4E53-B826-3618E740BF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6CEC24-B2BE-4B3C-9DAF-30B007301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C2D909-F062-4C00-B847-A904A996E246}" type="slidenum">
              <a:rPr kumimoji="0" lang="tr-T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tr-T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399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F98E-57FD-458C-B968-BDE3353B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26BE33-E411-463C-9D22-E7B9E05395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F6193-82CB-433A-8CC2-8C4ADC56A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7C639-BF15-4F6D-ADB3-19E9B7186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40C38-7862-42E2-9A0A-0F73535A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91460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540F2-C7A3-44C6-A2B8-354AD55A3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58403A-62CB-4F7B-9481-751403804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DF66D-4D1E-49AF-8D69-E0673FEC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44CA0-E075-4113-BC8D-5845264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C68EC-B80E-45DA-AF4A-4550B774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850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F50793-25B4-43F6-83EF-F77983B1F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147CF-CD96-4DB4-BFDE-11BCFB2D0B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8281B-399C-4042-BC0D-F688A44A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B3663-A457-4922-A641-FBFB32EA5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ECF7E-361E-4528-AD55-8A577753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4988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42"/>
            <a:ext cx="12193501" cy="6857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4" y="3086399"/>
            <a:ext cx="3610735" cy="1026803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612648" y="5715000"/>
            <a:ext cx="10972800" cy="548640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</a:lstStyle>
          <a:p>
            <a:pPr algn="ctr"/>
            <a:endParaRPr lang="en-US" sz="2800" b="1" dirty="0">
              <a:solidFill>
                <a:srgbClr val="194B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52" y="6309360"/>
            <a:ext cx="2743200" cy="365125"/>
          </a:xfrm>
        </p:spPr>
        <p:txBody>
          <a:bodyPr/>
          <a:lstStyle/>
          <a:p>
            <a:fld id="{8F4042BB-3819-456D-9271-15DAECD56911}" type="datetime1">
              <a:rPr lang="tr-TR" smtClean="0"/>
              <a:t>3.10.2022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09360"/>
            <a:ext cx="4114800" cy="365125"/>
          </a:xfrm>
        </p:spPr>
        <p:txBody>
          <a:bodyPr/>
          <a:lstStyle/>
          <a:p>
            <a:r>
              <a:rPr lang="en-US" dirty="0"/>
              <a:t>iştirakidir.</a:t>
            </a:r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842248" y="6309360"/>
            <a:ext cx="2743200" cy="365125"/>
          </a:xfrm>
        </p:spPr>
        <p:txBody>
          <a:bodyPr/>
          <a:lstStyle/>
          <a:p>
            <a:fld id="{FE163C01-7EB7-4EE5-BFEF-EBF4BEBD376F}" type="slidenum">
              <a:rPr lang="tr-TR" smtClean="0"/>
              <a:t>‹#›</a:t>
            </a:fld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26" y="4371775"/>
            <a:ext cx="2686450" cy="26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82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097280"/>
            <a:ext cx="10972800" cy="548640"/>
          </a:xfrm>
        </p:spPr>
        <p:txBody>
          <a:bodyPr>
            <a:normAutofit/>
          </a:bodyPr>
          <a:lstStyle>
            <a:lvl1pPr>
              <a:defRPr sz="2500" b="1">
                <a:solidFill>
                  <a:srgbClr val="194B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825625"/>
            <a:ext cx="10972800" cy="4297680"/>
          </a:xfrm>
        </p:spPr>
        <p:txBody>
          <a:bodyPr/>
          <a:lstStyle>
            <a:lvl1pPr>
              <a:lnSpc>
                <a:spcPct val="114000"/>
              </a:lnSpc>
              <a:spcBef>
                <a:spcPts val="600"/>
              </a:spcBef>
              <a:defRPr sz="180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114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80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80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80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10222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6" y="137160"/>
            <a:ext cx="1644859" cy="489384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1551920" y="6674483"/>
            <a:ext cx="640080" cy="183517"/>
          </a:xfrm>
          <a:prstGeom prst="rect">
            <a:avLst/>
          </a:prstGeom>
          <a:solidFill>
            <a:srgbClr val="0085C5"/>
          </a:solidFill>
          <a:ln>
            <a:solidFill>
              <a:srgbClr val="008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11515725" y="6674483"/>
            <a:ext cx="676275" cy="183517"/>
          </a:xfrm>
        </p:spPr>
        <p:txBody>
          <a:bodyPr/>
          <a:lstStyle>
            <a:lvl1pPr>
              <a:defRPr b="1" i="1">
                <a:solidFill>
                  <a:schemeClr val="bg1"/>
                </a:solidFill>
              </a:defRPr>
            </a:lvl1pPr>
          </a:lstStyle>
          <a:p>
            <a:fld id="{FE163C01-7EB7-4EE5-BFEF-EBF4BEBD376F}" type="slidenum">
              <a:rPr lang="tr-TR" smtClean="0"/>
              <a:pPr/>
              <a:t>‹#›</a:t>
            </a:fld>
            <a:r>
              <a:rPr lang="en-US" dirty="0"/>
              <a:t> / 14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345916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C3E34-0DBA-46C0-BFDC-19FBEA03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41720-1A47-4800-8488-E1313250E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2A868-2957-4AA6-AD02-087C55E6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80BE0-D5B7-49F1-8915-1A5972C4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34C7E-FF03-435F-9AF1-E0A547AAF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5797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A01E6-21F2-4494-A104-E53ECE49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31DFCC-9F42-4D29-A618-DA1FE7E18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95500B-1142-4BC5-B883-BE846737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B58C-27E1-4C66-AA8B-EA61D8E2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7478-2156-48E7-ACC1-89D54D2F5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239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84D2-B5AE-4765-88E4-220447EB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21D08-C407-4363-B984-1F7582335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C8DF3-29E6-4721-BCA3-9553735F7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738AB-09BA-4736-B781-7961C609D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3961B3-E389-4779-907C-259A47B99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F24C34-FC0A-4ED9-BEB8-A8084EAC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390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BA2D5-EC09-420B-8F31-DEC7DB177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77F24-66B0-460C-B827-5FA82757B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C2474-CE36-4E77-8F30-B325396AD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A702CA-BA6C-472B-827F-80AE9CA97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7D06A-281B-4726-83DB-06F43A8D06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61D9E-28FC-4380-B5C6-734AA00BB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1901BF-14B3-4855-92C5-773ADC7E6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8FDB74-E0EA-4A36-A5A8-0DA9BE40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3684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D62D-B243-4A20-A1AC-05251400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125F9F-006A-4957-B4CA-7FC47D9A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20E3E-FD1C-4879-919C-23E202A19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57BA10-36A2-4F74-80FF-9CC91907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1289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356DAD-61C6-46AF-A77A-DCAFC70B9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E4D981-FF48-4EE9-B3CD-04BBE3BF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1255A-1CFF-47C6-8CD3-E348C0BF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093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2729E-4825-45E7-9F98-8ED74B60A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4ED51-2408-423D-8D69-F876DED02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CC162-2D2E-43AF-9115-7D48E76445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2B289-388D-4F21-ADE5-FC1AC8BD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CA70B-3634-4876-8A31-1F60610A7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4FA0B-B5F0-46F5-B884-680DA068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5984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329A-A52D-4DC0-B2E9-D42680C96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3EF87D-F48A-4032-A2D5-65618149CF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C1D613-1E3F-4ACF-8644-188052A3A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5FC08-D9F5-417E-9FB5-F272DC537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A8BEA-F641-4BE2-B758-0121FE84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94AFF-8A1E-4F7C-895B-7384BD8A6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154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9231EC-C8FA-4D05-A957-9F406B2D2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1B51B1-75E6-41A6-A449-F45B6BBDE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4D648-0A0F-443D-BE80-1D51BB6FD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FFCC7-FD87-4480-B615-B46B0C8E1557}" type="datetimeFigureOut">
              <a:rPr lang="tr-TR" smtClean="0"/>
              <a:t>3.10.2022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6087B-62DC-4E08-8546-FECE6A991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C73EC-4119-46D4-8718-660DA4072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ED06EA-8412-46F0-91B6-10E35B000AF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328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tr-T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E1E6C-9A1D-4181-A123-7671C4007054}" type="datetime1">
              <a:rPr lang="tr-TR" smtClean="0"/>
              <a:t>3.10.2022</a:t>
            </a:fld>
            <a:endParaRPr lang="tr-T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tr-TR"/>
              <a:t>iştirakidir.</a:t>
            </a:r>
            <a:endParaRPr lang="tr-T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63C01-7EB7-4EE5-BFEF-EBF4BEBD376F}" type="slidenum">
              <a:rPr lang="tr-TR" smtClean="0"/>
              <a:pPr/>
              <a:t>‹#›</a:t>
            </a:fld>
            <a:r>
              <a:rPr lang="en-US" dirty="0"/>
              <a:t> / 51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7480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t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t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i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9263" y="1936283"/>
            <a:ext cx="12072737" cy="2308324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2">
                <a:lumMod val="75000"/>
                <a:alpha val="99000"/>
              </a:schemeClr>
            </a:outerShdw>
          </a:effectLst>
        </p:spPr>
        <p:txBody>
          <a:bodyPr wrap="square" rtlCol="0">
            <a:spAutoFit/>
          </a:bodyPr>
          <a:lstStyle/>
          <a:p>
            <a:pPr lvl="0"/>
            <a:endParaRPr lang="tr-TR" sz="2400" b="1" dirty="0">
              <a:solidFill>
                <a:schemeClr val="bg1"/>
              </a:solidFill>
            </a:endParaRPr>
          </a:p>
          <a:p>
            <a:pPr lvl="0"/>
            <a:r>
              <a:rPr lang="tr-TR" sz="3200" b="1" dirty="0">
                <a:solidFill>
                  <a:schemeClr val="bg1"/>
                </a:solidFill>
              </a:rPr>
              <a:t>İHTAR-Mikro/Mini İHA Hava Savunma Sistemi</a:t>
            </a:r>
          </a:p>
          <a:p>
            <a:pPr lvl="0"/>
            <a:r>
              <a:rPr lang="en-US" sz="2400" b="1" dirty="0" err="1">
                <a:solidFill>
                  <a:schemeClr val="bg1"/>
                </a:solidFill>
              </a:rPr>
              <a:t>Derin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Öğrenme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Tabanlı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Hedef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Sınıflandırma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Algoritmaları</a:t>
            </a:r>
            <a:endParaRPr lang="tr-TR" sz="2400" b="1" dirty="0">
              <a:solidFill>
                <a:schemeClr val="bg1"/>
              </a:solidFill>
            </a:endParaRPr>
          </a:p>
          <a:p>
            <a:pPr lvl="0"/>
            <a:r>
              <a:rPr lang="en-US" sz="3200" b="1" dirty="0">
                <a:solidFill>
                  <a:schemeClr val="bg1"/>
                </a:solidFill>
              </a:rPr>
              <a:t>		</a:t>
            </a:r>
            <a:endParaRPr lang="tr-TR" sz="3200" b="1" dirty="0">
              <a:solidFill>
                <a:schemeClr val="bg1"/>
              </a:solidFill>
            </a:endParaRPr>
          </a:p>
          <a:p>
            <a:pPr lvl="0"/>
            <a:endParaRPr lang="tr-TR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68AF6-E167-49A4-91A1-68665084B966}"/>
              </a:ext>
            </a:extLst>
          </p:cNvPr>
          <p:cNvSpPr txBox="1"/>
          <p:nvPr/>
        </p:nvSpPr>
        <p:spPr>
          <a:xfrm>
            <a:off x="5392132" y="6183983"/>
            <a:ext cx="1244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Eylül</a:t>
            </a:r>
            <a:r>
              <a:rPr lang="en-US" b="1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602153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DB94-B793-466D-BF47-034433B2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Sentetik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Üretime</a:t>
            </a:r>
            <a:r>
              <a:rPr lang="en-US" b="1" dirty="0"/>
              <a:t> – </a:t>
            </a:r>
            <a:r>
              <a:rPr lang="en-US" b="1" dirty="0" err="1"/>
              <a:t>Hız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D990F-B7F7-4CD6-A491-7A97CDDB2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Nisan </a:t>
            </a:r>
            <a:r>
              <a:rPr lang="en-US" dirty="0" err="1"/>
              <a:t>Uçuşları</a:t>
            </a:r>
            <a:endParaRPr lang="en-US" dirty="0"/>
          </a:p>
          <a:p>
            <a:pPr lvl="1"/>
            <a:r>
              <a:rPr lang="en-US" dirty="0"/>
              <a:t> 12:02 – 12:09: </a:t>
            </a:r>
            <a:r>
              <a:rPr lang="en-US" dirty="0" err="1"/>
              <a:t>Rotasyonel</a:t>
            </a:r>
            <a:r>
              <a:rPr lang="en-US" dirty="0"/>
              <a:t> </a:t>
            </a:r>
            <a:r>
              <a:rPr lang="en-US" dirty="0" err="1"/>
              <a:t>uçuşlar</a:t>
            </a:r>
            <a:r>
              <a:rPr lang="en-US" dirty="0"/>
              <a:t>, </a:t>
            </a:r>
            <a:r>
              <a:rPr lang="en-US" dirty="0" err="1"/>
              <a:t>aynı</a:t>
            </a:r>
            <a:r>
              <a:rPr lang="en-US" dirty="0"/>
              <a:t> azimuth,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hızlar</a:t>
            </a:r>
            <a:r>
              <a:rPr lang="en-US" dirty="0"/>
              <a:t> -&gt; 20, 30 km/h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AAF50-7076-45FD-9AA9-F211039E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711449"/>
            <a:ext cx="5048250" cy="37814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9A2EF4-B5FB-4C37-9D9A-7EAB10342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51" y="2711449"/>
            <a:ext cx="504825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5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DB94-B793-466D-BF47-034433B2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Sentetik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Üretime</a:t>
            </a:r>
            <a:r>
              <a:rPr lang="en-US" b="1" dirty="0"/>
              <a:t> – </a:t>
            </a:r>
            <a:r>
              <a:rPr lang="en-US" b="1" dirty="0" err="1"/>
              <a:t>Hız</a:t>
            </a:r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9DF8CF-DD18-480A-9527-168D92993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Hızı</a:t>
            </a:r>
            <a:r>
              <a:rPr lang="en-US" sz="2400" dirty="0"/>
              <a:t> 1.5 </a:t>
            </a:r>
            <a:r>
              <a:rPr lang="en-US" sz="2400" dirty="0" err="1"/>
              <a:t>katına</a:t>
            </a:r>
            <a:r>
              <a:rPr lang="en-US" sz="2400" dirty="0"/>
              <a:t> </a:t>
            </a:r>
            <a:r>
              <a:rPr lang="en-US" sz="2400" dirty="0" err="1"/>
              <a:t>çıkarma</a:t>
            </a:r>
            <a:r>
              <a:rPr lang="en-US" sz="2400" dirty="0"/>
              <a:t> – </a:t>
            </a:r>
            <a:r>
              <a:rPr lang="en-US" sz="2400" dirty="0" err="1"/>
              <a:t>varyans</a:t>
            </a:r>
            <a:r>
              <a:rPr lang="en-US" sz="2400" dirty="0"/>
              <a:t> </a:t>
            </a:r>
            <a:r>
              <a:rPr lang="en-US" sz="2400" dirty="0" err="1"/>
              <a:t>artışı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2B127-2030-4F15-8D02-E8972CF3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727" y="23114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753AB-42ED-47CC-B5B4-5CD767F1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31" y="23114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74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DB94-B793-466D-BF47-034433B2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Sentetik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Üretime</a:t>
            </a:r>
            <a:r>
              <a:rPr lang="en-US" b="1" dirty="0"/>
              <a:t> – </a:t>
            </a:r>
            <a:r>
              <a:rPr lang="en-US" b="1" dirty="0" err="1"/>
              <a:t>Hız</a:t>
            </a:r>
            <a:endParaRPr lang="en-US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29DF8CF-DD18-480A-9527-168D92993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Hızı</a:t>
            </a:r>
            <a:r>
              <a:rPr lang="en-US" sz="2400" dirty="0"/>
              <a:t> 1.5 </a:t>
            </a:r>
            <a:r>
              <a:rPr lang="en-US" sz="2400" dirty="0" err="1"/>
              <a:t>katına</a:t>
            </a:r>
            <a:r>
              <a:rPr lang="en-US" sz="2400" dirty="0"/>
              <a:t> </a:t>
            </a:r>
            <a:r>
              <a:rPr lang="en-US" sz="2400" dirty="0" err="1"/>
              <a:t>çıkarma</a:t>
            </a:r>
            <a:r>
              <a:rPr lang="en-US" sz="2400" dirty="0"/>
              <a:t> – trajectory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AAE095-ED89-4574-8F96-373ED16B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311400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0F97EA-84DB-4B78-9F29-200BE7F2E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63" y="23114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593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4680"/>
            <a:ext cx="10972800" cy="548640"/>
          </a:xfrm>
        </p:spPr>
        <p:txBody>
          <a:bodyPr/>
          <a:lstStyle/>
          <a:p>
            <a:pPr algn="ctr"/>
            <a:r>
              <a:rPr lang="en-US" dirty="0" err="1"/>
              <a:t>RVMap</a:t>
            </a:r>
            <a:r>
              <a:rPr lang="en-US" dirty="0"/>
              <a:t> Veri </a:t>
            </a:r>
            <a:r>
              <a:rPr lang="en-US" dirty="0" err="1"/>
              <a:t>Etiketleme</a:t>
            </a:r>
            <a:r>
              <a:rPr lang="en-US" dirty="0"/>
              <a:t> </a:t>
            </a:r>
            <a:r>
              <a:rPr lang="en-US" dirty="0" err="1"/>
              <a:t>Aracı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36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E91076B-98BF-4E1B-995D-DDB12ACF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231" y="3126996"/>
            <a:ext cx="2470684" cy="18958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</a:t>
            </a:r>
            <a:r>
              <a:rPr lang="en-US" dirty="0" err="1"/>
              <a:t>Modeli</a:t>
            </a:r>
            <a:r>
              <a:rPr lang="en-US" dirty="0"/>
              <a:t> - </a:t>
            </a:r>
            <a:r>
              <a:rPr lang="en-US" dirty="0" err="1"/>
              <a:t>Rv</a:t>
            </a:r>
            <a:r>
              <a:rPr lang="en-US" dirty="0"/>
              <a:t>-Map </a:t>
            </a:r>
            <a:r>
              <a:rPr lang="en-US" dirty="0" err="1"/>
              <a:t>Verisi</a:t>
            </a:r>
            <a:r>
              <a:rPr lang="en-US" dirty="0"/>
              <a:t>  </a:t>
            </a:r>
            <a:endParaRPr lang="tr-TR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1A99E21-BC0A-407A-8C76-2E320AD7E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6" y="1790917"/>
            <a:ext cx="6090407" cy="1364350"/>
          </a:xfrm>
        </p:spPr>
        <p:txBody>
          <a:bodyPr>
            <a:normAutofit/>
          </a:bodyPr>
          <a:lstStyle/>
          <a:p>
            <a:pPr algn="just"/>
            <a:r>
              <a:rPr lang="en-US" sz="1600" dirty="0" err="1"/>
              <a:t>Echodyne</a:t>
            </a:r>
            <a:r>
              <a:rPr lang="en-US" sz="1600" dirty="0"/>
              <a:t> </a:t>
            </a:r>
            <a:r>
              <a:rPr lang="en-US" sz="1600" dirty="0" err="1"/>
              <a:t>radarından</a:t>
            </a:r>
            <a:r>
              <a:rPr lang="en-US" sz="1600" dirty="0"/>
              <a:t> </a:t>
            </a:r>
            <a:r>
              <a:rPr lang="en-US" sz="1600" dirty="0" err="1"/>
              <a:t>alınan</a:t>
            </a:r>
            <a:r>
              <a:rPr lang="en-US" sz="1600" dirty="0"/>
              <a:t> </a:t>
            </a:r>
            <a:r>
              <a:rPr lang="en-US" sz="1600" dirty="0" err="1"/>
              <a:t>rv</a:t>
            </a:r>
            <a:r>
              <a:rPr lang="en-US" sz="1600" dirty="0"/>
              <a:t>-map </a:t>
            </a:r>
            <a:r>
              <a:rPr lang="en-US" sz="1600" dirty="0" err="1"/>
              <a:t>verisi</a:t>
            </a:r>
            <a:r>
              <a:rPr lang="en-US" sz="1600" dirty="0"/>
              <a:t> </a:t>
            </a:r>
            <a:r>
              <a:rPr lang="en-US" sz="1600" dirty="0" err="1"/>
              <a:t>aşağıda</a:t>
            </a:r>
            <a:r>
              <a:rPr lang="en-US" sz="1600" dirty="0"/>
              <a:t> </a:t>
            </a:r>
            <a:r>
              <a:rPr lang="en-US" sz="1600" dirty="0" err="1"/>
              <a:t>gösterilen</a:t>
            </a:r>
            <a:r>
              <a:rPr lang="en-US" sz="1600" dirty="0"/>
              <a:t> </a:t>
            </a:r>
            <a:r>
              <a:rPr lang="en-US" sz="1600" dirty="0" err="1"/>
              <a:t>farklı</a:t>
            </a:r>
            <a:r>
              <a:rPr lang="en-US" sz="1600" dirty="0"/>
              <a:t> </a:t>
            </a:r>
            <a:r>
              <a:rPr lang="en-US" sz="1600" dirty="0" err="1"/>
              <a:t>beam’ler</a:t>
            </a:r>
            <a:r>
              <a:rPr lang="en-US" sz="1600" dirty="0"/>
              <a:t> </a:t>
            </a:r>
            <a:r>
              <a:rPr lang="en-US" sz="1600" dirty="0" err="1"/>
              <a:t>için</a:t>
            </a:r>
            <a:r>
              <a:rPr lang="en-US" sz="1600" dirty="0"/>
              <a:t> </a:t>
            </a:r>
            <a:r>
              <a:rPr lang="en-US" sz="1600" dirty="0" err="1"/>
              <a:t>yaklaşık</a:t>
            </a:r>
            <a:r>
              <a:rPr lang="en-US" sz="1600" dirty="0"/>
              <a:t> 7-8 </a:t>
            </a:r>
            <a:r>
              <a:rPr lang="en-US" sz="1600" dirty="0" err="1"/>
              <a:t>ms</a:t>
            </a:r>
            <a:r>
              <a:rPr lang="en-US" sz="1600" dirty="0"/>
              <a:t> </a:t>
            </a:r>
            <a:r>
              <a:rPr lang="en-US" sz="1600" dirty="0" err="1"/>
              <a:t>periyot</a:t>
            </a:r>
            <a:r>
              <a:rPr lang="en-US" sz="1600" dirty="0"/>
              <a:t>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/>
              <a:t>sağlanır</a:t>
            </a:r>
            <a:r>
              <a:rPr lang="en-US" sz="1600" dirty="0"/>
              <a:t>. </a:t>
            </a:r>
          </a:p>
          <a:p>
            <a:r>
              <a:rPr lang="en-US" sz="1600" dirty="0"/>
              <a:t>Her </a:t>
            </a:r>
            <a:r>
              <a:rPr lang="en-US" sz="1600" dirty="0" err="1"/>
              <a:t>bir</a:t>
            </a:r>
            <a:r>
              <a:rPr lang="en-US" sz="1600" dirty="0"/>
              <a:t> </a:t>
            </a:r>
            <a:r>
              <a:rPr lang="en-US" sz="1600" dirty="0" err="1"/>
              <a:t>rvmap</a:t>
            </a:r>
            <a:r>
              <a:rPr lang="en-US" sz="1600" dirty="0"/>
              <a:t> </a:t>
            </a:r>
            <a:r>
              <a:rPr lang="en-US" sz="1600" dirty="0" err="1"/>
              <a:t>paket</a:t>
            </a:r>
            <a:r>
              <a:rPr lang="en-US" sz="1600" dirty="0"/>
              <a:t> </a:t>
            </a:r>
            <a:r>
              <a:rPr lang="en-US" sz="1600" dirty="0" err="1"/>
              <a:t>boyutu</a:t>
            </a:r>
            <a:r>
              <a:rPr lang="en-US" sz="1600" dirty="0"/>
              <a:t> </a:t>
            </a:r>
            <a:r>
              <a:rPr lang="tr-TR" sz="1600" b="0" i="0" u="none" strike="noStrike" baseline="0" dirty="0">
                <a:latin typeface="Calibri" panose="020F0502020204030204" pitchFamily="34" charset="0"/>
              </a:rPr>
              <a:t>262252</a:t>
            </a:r>
            <a:r>
              <a:rPr lang="en-US" sz="1600" b="0" i="0" u="none" strike="noStrike" baseline="0" dirty="0">
                <a:latin typeface="Calibri" panose="020F0502020204030204" pitchFamily="34" charset="0"/>
              </a:rPr>
              <a:t> byte</a:t>
            </a:r>
            <a:endParaRPr lang="tr-TR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9E14-40D6-4097-BA76-6DF119DB6924}"/>
              </a:ext>
            </a:extLst>
          </p:cNvPr>
          <p:cNvSpPr txBox="1">
            <a:spLocks/>
          </p:cNvSpPr>
          <p:nvPr/>
        </p:nvSpPr>
        <p:spPr>
          <a:xfrm>
            <a:off x="11554690" y="6677891"/>
            <a:ext cx="637310" cy="180109"/>
          </a:xfrm>
          <a:prstGeom prst="rect">
            <a:avLst/>
          </a:prstGeom>
          <a:solidFill>
            <a:srgbClr val="008ACA"/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tr-TR" sz="1200" b="1" i="1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14</a:t>
            </a:fld>
            <a:endParaRPr kumimoji="0" lang="tr-T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A67EDE-9A20-4F08-92CA-57E386B3F7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1"/>
          <a:stretch/>
        </p:blipFill>
        <p:spPr>
          <a:xfrm>
            <a:off x="6090407" y="1735569"/>
            <a:ext cx="6090407" cy="5032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52B33E-CEEE-480E-B4F3-55F0F1D303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 r="6173"/>
          <a:stretch/>
        </p:blipFill>
        <p:spPr>
          <a:xfrm>
            <a:off x="224871" y="2974630"/>
            <a:ext cx="5085360" cy="1176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A80B50-1436-4A8F-90E9-5DA6795DF5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 r="6173"/>
          <a:stretch/>
        </p:blipFill>
        <p:spPr>
          <a:xfrm>
            <a:off x="224871" y="4141542"/>
            <a:ext cx="5085360" cy="11762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0C8DAF-3679-43C2-9BA8-46AFCC29C32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 r="6173"/>
          <a:stretch/>
        </p:blipFill>
        <p:spPr>
          <a:xfrm>
            <a:off x="224871" y="5308456"/>
            <a:ext cx="5085360" cy="117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79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5EDD-E132-F273-D59B-2FA7DC00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RVMap</a:t>
            </a:r>
            <a:r>
              <a:rPr lang="en-US" dirty="0"/>
              <a:t> – Azimuth </a:t>
            </a:r>
            <a:r>
              <a:rPr lang="en-US" dirty="0" err="1"/>
              <a:t>Tarama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79EAC7B-400E-9487-9181-DC9ED1EF5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846" r="6985" b="6715"/>
          <a:stretch/>
        </p:blipFill>
        <p:spPr>
          <a:xfrm>
            <a:off x="541814" y="1551963"/>
            <a:ext cx="10212872" cy="481528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9D476C1-CE4D-0D8C-6421-79D0B8B14039}"/>
              </a:ext>
            </a:extLst>
          </p:cNvPr>
          <p:cNvSpPr/>
          <p:nvPr/>
        </p:nvSpPr>
        <p:spPr>
          <a:xfrm>
            <a:off x="2013358" y="1904301"/>
            <a:ext cx="629174" cy="39260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7C9CE-CC20-21D9-D292-95ED38FD99D1}"/>
              </a:ext>
            </a:extLst>
          </p:cNvPr>
          <p:cNvSpPr txBox="1"/>
          <p:nvPr/>
        </p:nvSpPr>
        <p:spPr>
          <a:xfrm>
            <a:off x="0" y="1904301"/>
            <a:ext cx="1879134" cy="83099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/>
              <a:t>İzin</a:t>
            </a:r>
            <a:r>
              <a:rPr lang="en-US" sz="1600" dirty="0"/>
              <a:t> </a:t>
            </a:r>
            <a:r>
              <a:rPr lang="en-US" sz="1600" dirty="0" err="1"/>
              <a:t>tespit</a:t>
            </a:r>
            <a:r>
              <a:rPr lang="en-US" sz="1600" dirty="0"/>
              <a:t> </a:t>
            </a:r>
            <a:r>
              <a:rPr lang="en-US" sz="1600" dirty="0" err="1"/>
              <a:t>edilmediği</a:t>
            </a:r>
            <a:r>
              <a:rPr lang="en-US" sz="1600" dirty="0"/>
              <a:t> </a:t>
            </a:r>
            <a:r>
              <a:rPr lang="en-US" sz="1600" dirty="0" err="1"/>
              <a:t>bölge</a:t>
            </a:r>
            <a:r>
              <a:rPr lang="en-US" sz="1600" dirty="0"/>
              <a:t>, </a:t>
            </a:r>
            <a:r>
              <a:rPr lang="en-US" sz="1600" dirty="0" err="1"/>
              <a:t>beam’ler</a:t>
            </a:r>
            <a:r>
              <a:rPr lang="en-US" sz="1600" dirty="0"/>
              <a:t> </a:t>
            </a:r>
            <a:r>
              <a:rPr lang="en-US" sz="1600" b="1" dirty="0" err="1"/>
              <a:t>homojen</a:t>
            </a:r>
            <a:r>
              <a:rPr lang="en-US" sz="1600" dirty="0"/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6FFD09-3801-7E61-747F-F22C9E2C02A7}"/>
              </a:ext>
            </a:extLst>
          </p:cNvPr>
          <p:cNvSpPr/>
          <p:nvPr/>
        </p:nvSpPr>
        <p:spPr>
          <a:xfrm>
            <a:off x="3347207" y="4479721"/>
            <a:ext cx="6518246" cy="1073791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40AD3-1D06-FA7E-71AF-ADBCB4E2A555}"/>
              </a:ext>
            </a:extLst>
          </p:cNvPr>
          <p:cNvSpPr txBox="1"/>
          <p:nvPr/>
        </p:nvSpPr>
        <p:spPr>
          <a:xfrm>
            <a:off x="5662811" y="3622903"/>
            <a:ext cx="1807828" cy="831034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sz="1600" dirty="0" err="1">
                <a:solidFill>
                  <a:schemeClr val="tx1"/>
                </a:solidFill>
              </a:rPr>
              <a:t>İzin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tespit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edildiği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bölge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beam’ler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yoğunlaşıyor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4AE418-0F4C-9CF4-6129-C776797A6DDC}"/>
              </a:ext>
            </a:extLst>
          </p:cNvPr>
          <p:cNvSpPr/>
          <p:nvPr/>
        </p:nvSpPr>
        <p:spPr>
          <a:xfrm rot="17620489">
            <a:off x="6881039" y="2429001"/>
            <a:ext cx="2526255" cy="592566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077D385-F1D0-60CD-D673-4248A0545D7B}"/>
              </a:ext>
            </a:extLst>
          </p:cNvPr>
          <p:cNvSpPr/>
          <p:nvPr/>
        </p:nvSpPr>
        <p:spPr>
          <a:xfrm rot="17620489">
            <a:off x="1965463" y="3792097"/>
            <a:ext cx="2521567" cy="60326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726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847F-4996-9DB6-CDE7-92C936654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RVMap</a:t>
            </a:r>
            <a:r>
              <a:rPr lang="en-US" dirty="0"/>
              <a:t> – Elevation </a:t>
            </a:r>
            <a:r>
              <a:rPr lang="en-US" dirty="0" err="1"/>
              <a:t>Tarama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5CFBC5C-A352-DE45-D332-96E0FF054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660" t="5561" r="5321" b="8233"/>
          <a:stretch/>
        </p:blipFill>
        <p:spPr>
          <a:xfrm>
            <a:off x="1270922" y="1518094"/>
            <a:ext cx="9522204" cy="4731391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9DF4CB-C319-E1CD-AC2E-7BD40CBB89C6}"/>
              </a:ext>
            </a:extLst>
          </p:cNvPr>
          <p:cNvCxnSpPr/>
          <p:nvPr/>
        </p:nvCxnSpPr>
        <p:spPr>
          <a:xfrm>
            <a:off x="6523104" y="4227738"/>
            <a:ext cx="8388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CBA767-3409-9466-B477-FB1F0FF66C07}"/>
              </a:ext>
            </a:extLst>
          </p:cNvPr>
          <p:cNvCxnSpPr/>
          <p:nvPr/>
        </p:nvCxnSpPr>
        <p:spPr>
          <a:xfrm>
            <a:off x="6523104" y="5385419"/>
            <a:ext cx="838899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7E0429-98BA-C60C-439F-50969B646760}"/>
              </a:ext>
            </a:extLst>
          </p:cNvPr>
          <p:cNvCxnSpPr>
            <a:cxnSpLocks/>
          </p:cNvCxnSpPr>
          <p:nvPr/>
        </p:nvCxnSpPr>
        <p:spPr>
          <a:xfrm flipV="1">
            <a:off x="6942553" y="4924025"/>
            <a:ext cx="0" cy="46139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9E6C32-87EC-C2E2-0001-3C31FE120E91}"/>
              </a:ext>
            </a:extLst>
          </p:cNvPr>
          <p:cNvCxnSpPr>
            <a:cxnSpLocks/>
          </p:cNvCxnSpPr>
          <p:nvPr/>
        </p:nvCxnSpPr>
        <p:spPr>
          <a:xfrm flipV="1">
            <a:off x="6942553" y="4269276"/>
            <a:ext cx="0" cy="3695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8C1E30-493C-83C2-7EE2-B5B9DD5BBADD}"/>
              </a:ext>
            </a:extLst>
          </p:cNvPr>
          <p:cNvSpPr txBox="1"/>
          <p:nvPr/>
        </p:nvSpPr>
        <p:spPr>
          <a:xfrm>
            <a:off x="7437504" y="4508391"/>
            <a:ext cx="182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Elevation </a:t>
            </a:r>
            <a:r>
              <a:rPr lang="en-US" b="1" dirty="0" err="1">
                <a:solidFill>
                  <a:srgbClr val="C00000"/>
                </a:solidFill>
              </a:rPr>
              <a:t>Tarama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Bandı</a:t>
            </a:r>
            <a:r>
              <a:rPr lang="en-US" b="1" dirty="0">
                <a:solidFill>
                  <a:srgbClr val="C00000"/>
                </a:solidFill>
              </a:rPr>
              <a:t> 14 </a:t>
            </a:r>
            <a:r>
              <a:rPr lang="en-US" b="1" dirty="0" err="1">
                <a:solidFill>
                  <a:srgbClr val="C00000"/>
                </a:solidFill>
              </a:rPr>
              <a:t>derece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A1F29-DD0A-A3E7-2E89-48B81D8EC263}"/>
              </a:ext>
            </a:extLst>
          </p:cNvPr>
          <p:cNvSpPr txBox="1"/>
          <p:nvPr/>
        </p:nvSpPr>
        <p:spPr>
          <a:xfrm>
            <a:off x="1" y="6366870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solidFill>
                  <a:srgbClr val="C00000"/>
                </a:solidFill>
              </a:rPr>
              <a:t>Echodyne</a:t>
            </a:r>
            <a:r>
              <a:rPr lang="en-US" b="1" dirty="0">
                <a:solidFill>
                  <a:srgbClr val="C00000"/>
                </a:solidFill>
              </a:rPr>
              <a:t> Altitude </a:t>
            </a:r>
            <a:r>
              <a:rPr lang="en-US" b="1" dirty="0" err="1">
                <a:solidFill>
                  <a:srgbClr val="C00000"/>
                </a:solidFill>
              </a:rPr>
              <a:t>takip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performansı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kötü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olduğu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için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Elevation’da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yoğunlaşmayı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daha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yüksek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aralıkta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yaptığı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düşünülmektedir</a:t>
            </a:r>
            <a:r>
              <a:rPr lang="en-US" b="1" dirty="0">
                <a:solidFill>
                  <a:srgbClr val="C0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327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E91A-E55A-C67A-EF58-8E8E1CEA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Entegre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Problem </a:t>
            </a:r>
            <a:r>
              <a:rPr lang="en-US" dirty="0" err="1"/>
              <a:t>Tanımı</a:t>
            </a:r>
            <a:r>
              <a:rPr lang="en-US" dirty="0"/>
              <a:t> – 1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A64E-38E4-DBF5-6FD1-C25A67122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49" y="2919168"/>
            <a:ext cx="5586816" cy="2050089"/>
          </a:xfrm>
        </p:spPr>
        <p:txBody>
          <a:bodyPr/>
          <a:lstStyle/>
          <a:p>
            <a:pPr algn="just"/>
            <a:r>
              <a:rPr lang="en-US" dirty="0" err="1"/>
              <a:t>Echodyne'ın</a:t>
            </a:r>
            <a:r>
              <a:rPr lang="en-US" dirty="0"/>
              <a:t> z </a:t>
            </a:r>
            <a:r>
              <a:rPr lang="en-US" dirty="0" err="1"/>
              <a:t>eksenindeki</a:t>
            </a:r>
            <a:r>
              <a:rPr lang="en-US" dirty="0"/>
              <a:t> tracking </a:t>
            </a:r>
            <a:r>
              <a:rPr lang="en-US" dirty="0" err="1"/>
              <a:t>performansı</a:t>
            </a:r>
            <a:r>
              <a:rPr lang="en-US" dirty="0"/>
              <a:t> </a:t>
            </a:r>
            <a:r>
              <a:rPr lang="en-US" dirty="0" err="1"/>
              <a:t>zayıf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özellikle</a:t>
            </a:r>
            <a:r>
              <a:rPr lang="en-US" dirty="0"/>
              <a:t> </a:t>
            </a:r>
            <a:r>
              <a:rPr lang="en-US" dirty="0" err="1"/>
              <a:t>yakın</a:t>
            </a:r>
            <a:r>
              <a:rPr lang="en-US" dirty="0"/>
              <a:t> </a:t>
            </a:r>
            <a:r>
              <a:rPr lang="en-US" dirty="0" err="1"/>
              <a:t>mesafelerde</a:t>
            </a:r>
            <a:r>
              <a:rPr lang="en-US" dirty="0"/>
              <a:t> beam </a:t>
            </a:r>
            <a:r>
              <a:rPr lang="en-US" dirty="0" err="1"/>
              <a:t>atarken</a:t>
            </a:r>
            <a:r>
              <a:rPr lang="en-US" dirty="0"/>
              <a:t> </a:t>
            </a:r>
            <a:r>
              <a:rPr lang="en-US" dirty="0" err="1"/>
              <a:t>hedefe</a:t>
            </a:r>
            <a:r>
              <a:rPr lang="en-US" dirty="0"/>
              <a:t> </a:t>
            </a:r>
            <a:r>
              <a:rPr lang="en-US" dirty="0" err="1"/>
              <a:t>yoğunlaştığı</a:t>
            </a:r>
            <a:r>
              <a:rPr lang="en-US" dirty="0"/>
              <a:t> </a:t>
            </a:r>
            <a:r>
              <a:rPr lang="en-US" dirty="0" err="1"/>
              <a:t>zamanlarda</a:t>
            </a:r>
            <a:r>
              <a:rPr lang="en-US" dirty="0"/>
              <a:t> azimuth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kabul</a:t>
            </a:r>
            <a:r>
              <a:rPr lang="en-US" dirty="0"/>
              <a:t> </a:t>
            </a:r>
            <a:r>
              <a:rPr lang="en-US" dirty="0" err="1"/>
              <a:t>edilebilirken</a:t>
            </a:r>
            <a:r>
              <a:rPr lang="en-US" dirty="0"/>
              <a:t>,  </a:t>
            </a:r>
            <a:r>
              <a:rPr lang="en-US" dirty="0" err="1"/>
              <a:t>elevation'da</a:t>
            </a:r>
            <a:r>
              <a:rPr lang="en-US" dirty="0"/>
              <a:t> </a:t>
            </a:r>
            <a:r>
              <a:rPr lang="en-US" dirty="0" err="1"/>
              <a:t>gerçekte</a:t>
            </a:r>
            <a:r>
              <a:rPr lang="en-US" dirty="0"/>
              <a:t> </a:t>
            </a:r>
            <a:r>
              <a:rPr lang="en-US" dirty="0" err="1"/>
              <a:t>drone'un</a:t>
            </a:r>
            <a:r>
              <a:rPr lang="en-US" dirty="0"/>
              <a:t> </a:t>
            </a:r>
            <a:r>
              <a:rPr lang="en-US" dirty="0" err="1"/>
              <a:t>olmadığı</a:t>
            </a:r>
            <a:r>
              <a:rPr lang="en-US" dirty="0"/>
              <a:t> </a:t>
            </a:r>
            <a:r>
              <a:rPr lang="en-US" dirty="0" err="1"/>
              <a:t>bölgelere</a:t>
            </a:r>
            <a:r>
              <a:rPr lang="en-US" dirty="0"/>
              <a:t> beam </a:t>
            </a:r>
            <a:r>
              <a:rPr lang="en-US" dirty="0" err="1"/>
              <a:t>atabilmektedir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D8DEE-6183-A897-1FF8-87A0FC3D76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568" r="5322"/>
          <a:stretch/>
        </p:blipFill>
        <p:spPr>
          <a:xfrm>
            <a:off x="6409188" y="999709"/>
            <a:ext cx="5134063" cy="59293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F12DBA-BAAF-BDEC-910C-09888461E6C0}"/>
              </a:ext>
            </a:extLst>
          </p:cNvPr>
          <p:cNvSpPr/>
          <p:nvPr/>
        </p:nvSpPr>
        <p:spPr>
          <a:xfrm>
            <a:off x="9152389" y="2030136"/>
            <a:ext cx="864066" cy="15100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A5A77D-CF75-B078-7209-C5C63528E1D5}"/>
              </a:ext>
            </a:extLst>
          </p:cNvPr>
          <p:cNvSpPr/>
          <p:nvPr/>
        </p:nvSpPr>
        <p:spPr>
          <a:xfrm>
            <a:off x="9714451" y="4348273"/>
            <a:ext cx="1048624" cy="189313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3D608-E723-939D-E696-B89EB4117FAE}"/>
              </a:ext>
            </a:extLst>
          </p:cNvPr>
          <p:cNvSpPr txBox="1"/>
          <p:nvPr/>
        </p:nvSpPr>
        <p:spPr>
          <a:xfrm>
            <a:off x="6687226" y="3621048"/>
            <a:ext cx="45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Altitude </a:t>
            </a:r>
            <a:r>
              <a:rPr lang="en-US" b="1" dirty="0" err="1"/>
              <a:t>sabit</a:t>
            </a:r>
            <a:r>
              <a:rPr lang="en-US" b="1" dirty="0"/>
              <a:t> </a:t>
            </a:r>
            <a:r>
              <a:rPr lang="en-US" b="1" dirty="0" err="1"/>
              <a:t>ancak</a:t>
            </a:r>
            <a:r>
              <a:rPr lang="en-US" b="1" dirty="0"/>
              <a:t> elevation </a:t>
            </a:r>
            <a:r>
              <a:rPr lang="en-US" b="1" dirty="0" err="1"/>
              <a:t>aniden</a:t>
            </a:r>
            <a:r>
              <a:rPr lang="en-US" b="1" dirty="0"/>
              <a:t> </a:t>
            </a:r>
            <a:r>
              <a:rPr lang="en-US" b="1" dirty="0" err="1"/>
              <a:t>düşüyor</a:t>
            </a:r>
            <a:endParaRPr lang="en-US" b="1" dirty="0"/>
          </a:p>
          <a:p>
            <a:r>
              <a:rPr lang="en-US" b="1" dirty="0" err="1"/>
              <a:t>Yanlış</a:t>
            </a:r>
            <a:r>
              <a:rPr lang="en-US" b="1" dirty="0"/>
              <a:t> </a:t>
            </a:r>
            <a:r>
              <a:rPr lang="en-US" b="1" dirty="0" err="1"/>
              <a:t>rvmap</a:t>
            </a:r>
            <a:r>
              <a:rPr lang="en-US" b="1" dirty="0"/>
              <a:t> </a:t>
            </a:r>
            <a:r>
              <a:rPr lang="en-US" b="1" dirty="0" err="1"/>
              <a:t>eşleştirmesine</a:t>
            </a:r>
            <a:r>
              <a:rPr lang="en-US" b="1" dirty="0"/>
              <a:t> </a:t>
            </a:r>
            <a:r>
              <a:rPr lang="en-US" b="1" dirty="0" err="1"/>
              <a:t>neden</a:t>
            </a:r>
            <a:r>
              <a:rPr lang="en-US" b="1" dirty="0"/>
              <a:t> </a:t>
            </a:r>
            <a:r>
              <a:rPr lang="en-US" b="1" dirty="0" err="1"/>
              <a:t>olmaktadır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8970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EE91A-E55A-C67A-EF58-8E8E1CEA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Entegre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Problem </a:t>
            </a:r>
            <a:r>
              <a:rPr lang="en-US" dirty="0" err="1"/>
              <a:t>Tanımı</a:t>
            </a:r>
            <a:r>
              <a:rPr lang="en-US" dirty="0"/>
              <a:t> –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5A64E-38E4-DBF5-6FD1-C25A67122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749" y="2919168"/>
            <a:ext cx="5586816" cy="2050089"/>
          </a:xfrm>
        </p:spPr>
        <p:txBody>
          <a:bodyPr/>
          <a:lstStyle/>
          <a:p>
            <a:pPr algn="just"/>
            <a:r>
              <a:rPr lang="en-US" dirty="0"/>
              <a:t>Azimuth </a:t>
            </a:r>
            <a:r>
              <a:rPr lang="en-US" dirty="0" err="1"/>
              <a:t>eşleştirmesi</a:t>
            </a:r>
            <a:r>
              <a:rPr lang="en-US" dirty="0"/>
              <a:t> </a:t>
            </a:r>
            <a:r>
              <a:rPr lang="en-US" dirty="0" err="1"/>
              <a:t>yapılırken</a:t>
            </a:r>
            <a:r>
              <a:rPr lang="en-US" dirty="0"/>
              <a:t> 2 </a:t>
            </a:r>
            <a:r>
              <a:rPr lang="en-US" dirty="0" err="1"/>
              <a:t>derecelik</a:t>
            </a:r>
            <a:r>
              <a:rPr lang="en-US" dirty="0"/>
              <a:t> step </a:t>
            </a:r>
            <a:r>
              <a:rPr lang="en-US" dirty="0" err="1"/>
              <a:t>aralıklarında</a:t>
            </a:r>
            <a:r>
              <a:rPr lang="en-US" dirty="0"/>
              <a:t>, </a:t>
            </a:r>
            <a:r>
              <a:rPr lang="en-US" dirty="0" err="1"/>
              <a:t>örneğin</a:t>
            </a:r>
            <a:r>
              <a:rPr lang="en-US" dirty="0"/>
              <a:t> </a:t>
            </a:r>
            <a:r>
              <a:rPr lang="en-US" dirty="0" err="1"/>
              <a:t>şekildeki</a:t>
            </a:r>
            <a:r>
              <a:rPr lang="en-US" dirty="0"/>
              <a:t> </a:t>
            </a:r>
            <a:r>
              <a:rPr lang="en-US" dirty="0" err="1"/>
              <a:t>durumda</a:t>
            </a:r>
            <a:r>
              <a:rPr lang="en-US" dirty="0"/>
              <a:t> track </a:t>
            </a:r>
            <a:r>
              <a:rPr lang="en-US" dirty="0" err="1"/>
              <a:t>azimuth’u</a:t>
            </a:r>
            <a:r>
              <a:rPr lang="en-US" dirty="0"/>
              <a:t> -18 </a:t>
            </a:r>
            <a:r>
              <a:rPr lang="en-US" dirty="0" err="1"/>
              <a:t>ile</a:t>
            </a:r>
            <a:r>
              <a:rPr lang="en-US" dirty="0"/>
              <a:t> -20 </a:t>
            </a:r>
            <a:r>
              <a:rPr lang="en-US" dirty="0" err="1"/>
              <a:t>derece</a:t>
            </a:r>
            <a:r>
              <a:rPr lang="en-US" dirty="0"/>
              <a:t> </a:t>
            </a:r>
            <a:r>
              <a:rPr lang="en-US" dirty="0" err="1"/>
              <a:t>arasındayken</a:t>
            </a:r>
            <a:r>
              <a:rPr lang="en-US" dirty="0"/>
              <a:t> </a:t>
            </a:r>
            <a:r>
              <a:rPr lang="en-US" dirty="0" err="1"/>
              <a:t>hangi</a:t>
            </a:r>
            <a:r>
              <a:rPr lang="en-US" dirty="0"/>
              <a:t> </a:t>
            </a:r>
            <a:r>
              <a:rPr lang="en-US" dirty="0" err="1"/>
              <a:t>beam’in</a:t>
            </a:r>
            <a:r>
              <a:rPr lang="en-US" dirty="0"/>
              <a:t> </a:t>
            </a:r>
            <a:r>
              <a:rPr lang="en-US" dirty="0" err="1"/>
              <a:t>drone’a</a:t>
            </a:r>
            <a:r>
              <a:rPr lang="en-US" dirty="0"/>
              <a:t>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bilinemeyebilir</a:t>
            </a:r>
            <a:r>
              <a:rPr lang="en-US" dirty="0"/>
              <a:t>. </a:t>
            </a:r>
            <a:r>
              <a:rPr lang="en-US" dirty="0" err="1"/>
              <a:t>Yandaki</a:t>
            </a:r>
            <a:r>
              <a:rPr lang="en-US" dirty="0"/>
              <a:t> </a:t>
            </a:r>
            <a:r>
              <a:rPr lang="en-US" dirty="0" err="1"/>
              <a:t>örnekte</a:t>
            </a:r>
            <a:r>
              <a:rPr lang="en-US" dirty="0"/>
              <a:t> -24 </a:t>
            </a:r>
            <a:r>
              <a:rPr lang="en-US" dirty="0" err="1"/>
              <a:t>ile</a:t>
            </a:r>
            <a:r>
              <a:rPr lang="en-US" dirty="0"/>
              <a:t> -18 </a:t>
            </a:r>
            <a:r>
              <a:rPr lang="en-US" dirty="0" err="1"/>
              <a:t>derece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beam’lerin</a:t>
            </a:r>
            <a:r>
              <a:rPr lang="en-US" dirty="0"/>
              <a:t> drone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olup</a:t>
            </a:r>
            <a:r>
              <a:rPr lang="en-US" dirty="0"/>
              <a:t> </a:t>
            </a:r>
            <a:r>
              <a:rPr lang="en-US" dirty="0" err="1"/>
              <a:t>olmadığı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anlaşılabilir</a:t>
            </a:r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500F7F-1A05-F82F-EF6A-6C9C64DA595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87343" y="1169959"/>
            <a:ext cx="5505450" cy="56673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699BD1C-5EAA-319E-6D62-9EFD633A2D7F}"/>
              </a:ext>
            </a:extLst>
          </p:cNvPr>
          <p:cNvSpPr/>
          <p:nvPr/>
        </p:nvSpPr>
        <p:spPr>
          <a:xfrm>
            <a:off x="9336947" y="2319864"/>
            <a:ext cx="1837189" cy="244958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85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1863-F4CC-F76F-E457-F77E41D02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RVMap</a:t>
            </a:r>
            <a:r>
              <a:rPr lang="en-US" dirty="0"/>
              <a:t> – </a:t>
            </a:r>
            <a:r>
              <a:rPr lang="en-US" dirty="0" err="1"/>
              <a:t>Etiketleme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Değerlendirme</a:t>
            </a:r>
            <a:r>
              <a:rPr lang="en-US" dirty="0"/>
              <a:t> </a:t>
            </a:r>
            <a:r>
              <a:rPr lang="en-US" dirty="0" err="1"/>
              <a:t>Aracı</a:t>
            </a:r>
            <a:endParaRPr lang="en-US" dirty="0"/>
          </a:p>
        </p:txBody>
      </p:sp>
      <p:pic>
        <p:nvPicPr>
          <p:cNvPr id="4" name="rvmap_recorder_08-Sep-2022_Pos">
            <a:hlinkClick r:id="" action="ppaction://media"/>
            <a:extLst>
              <a:ext uri="{FF2B5EF4-FFF2-40B4-BE49-F238E27FC236}">
                <a16:creationId xmlns:a16="http://schemas.microsoft.com/office/drawing/2014/main" id="{B3CB2508-A04A-F134-6C79-3C64E50AFE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3367" y="1645920"/>
            <a:ext cx="10146614" cy="5089089"/>
          </a:xfrm>
        </p:spPr>
      </p:pic>
    </p:spTree>
    <p:extLst>
      <p:ext uri="{BB962C8B-B14F-4D97-AF65-F5344CB8AC3E}">
        <p14:creationId xmlns:p14="http://schemas.microsoft.com/office/powerpoint/2010/main" val="2385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Gereksinimler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5B6CD-8839-45A9-A31F-AD5EA1BFE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ACAR </a:t>
            </a:r>
            <a:r>
              <a:rPr lang="en-US" dirty="0" err="1"/>
              <a:t>Radarının</a:t>
            </a:r>
            <a:r>
              <a:rPr lang="en-US" dirty="0"/>
              <a:t> </a:t>
            </a:r>
            <a:r>
              <a:rPr lang="en-US" dirty="0" err="1"/>
              <a:t>sınıflandırıcı</a:t>
            </a:r>
            <a:r>
              <a:rPr lang="en-US" dirty="0"/>
              <a:t> </a:t>
            </a:r>
            <a:r>
              <a:rPr lang="en-US" dirty="0" err="1"/>
              <a:t>performansına</a:t>
            </a:r>
            <a:r>
              <a:rPr lang="en-US" dirty="0"/>
              <a:t> -</a:t>
            </a:r>
            <a:r>
              <a:rPr lang="en-US" dirty="0" err="1"/>
              <a:t>Füzyon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- </a:t>
            </a:r>
            <a:r>
              <a:rPr lang="en-US" dirty="0" err="1"/>
              <a:t>eşdeğer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performans</a:t>
            </a:r>
            <a:endParaRPr lang="en-US" dirty="0"/>
          </a:p>
          <a:p>
            <a:r>
              <a:rPr lang="en-US" dirty="0" err="1"/>
              <a:t>Echodyne</a:t>
            </a:r>
            <a:r>
              <a:rPr lang="en-US" dirty="0"/>
              <a:t> </a:t>
            </a:r>
            <a:r>
              <a:rPr lang="en-US" dirty="0" err="1"/>
              <a:t>Radarının</a:t>
            </a:r>
            <a:r>
              <a:rPr lang="en-US" dirty="0"/>
              <a:t> </a:t>
            </a:r>
            <a:r>
              <a:rPr lang="en-US" dirty="0" err="1"/>
              <a:t>sınıflandırıcı</a:t>
            </a:r>
            <a:r>
              <a:rPr lang="en-US" dirty="0"/>
              <a:t> </a:t>
            </a:r>
            <a:r>
              <a:rPr lang="en-US" dirty="0" err="1"/>
              <a:t>performansına</a:t>
            </a:r>
            <a:r>
              <a:rPr lang="en-US" dirty="0"/>
              <a:t> -</a:t>
            </a:r>
            <a:r>
              <a:rPr lang="en-US" dirty="0" err="1"/>
              <a:t>Füzyon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- </a:t>
            </a:r>
            <a:r>
              <a:rPr lang="en-US" dirty="0" err="1"/>
              <a:t>eşdeğer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performans</a:t>
            </a:r>
            <a:endParaRPr lang="en-US" dirty="0"/>
          </a:p>
          <a:p>
            <a:r>
              <a:rPr lang="en-US" dirty="0" err="1"/>
              <a:t>Füzyon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bilgilerin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Echodyne</a:t>
            </a:r>
            <a:r>
              <a:rPr lang="en-US" dirty="0"/>
              <a:t> </a:t>
            </a:r>
            <a:r>
              <a:rPr lang="en-US" dirty="0" err="1"/>
              <a:t>RVMap</a:t>
            </a:r>
            <a:r>
              <a:rPr lang="en-US" dirty="0"/>
              <a:t> </a:t>
            </a:r>
            <a:r>
              <a:rPr lang="en-US" dirty="0" err="1"/>
              <a:t>bilgilerini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çıktısı</a:t>
            </a:r>
            <a:r>
              <a:rPr lang="en-US" dirty="0"/>
              <a:t> </a:t>
            </a:r>
            <a:r>
              <a:rPr lang="en-US" dirty="0" err="1"/>
              <a:t>üretme</a:t>
            </a:r>
            <a:endParaRPr lang="en-US" dirty="0"/>
          </a:p>
          <a:p>
            <a:r>
              <a:rPr lang="en-US" dirty="0" err="1"/>
              <a:t>Füzyon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Yazılımı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işletim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üzerinde</a:t>
            </a:r>
            <a:r>
              <a:rPr lang="en-US" dirty="0"/>
              <a:t> </a:t>
            </a:r>
            <a:r>
              <a:rPr lang="en-US" dirty="0" err="1"/>
              <a:t>çalışacak</a:t>
            </a:r>
            <a:endParaRPr lang="en-US" dirty="0"/>
          </a:p>
          <a:p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Yazılımı</a:t>
            </a:r>
            <a:r>
              <a:rPr lang="en-US" dirty="0"/>
              <a:t> </a:t>
            </a:r>
            <a:r>
              <a:rPr lang="en-US" dirty="0" err="1"/>
              <a:t>Füzyon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gecikmeyecek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çalışacak</a:t>
            </a:r>
            <a:endParaRPr lang="en-US" dirty="0"/>
          </a:p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kabulu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maddelere</a:t>
            </a:r>
            <a:r>
              <a:rPr lang="en-US" dirty="0"/>
              <a:t> </a:t>
            </a:r>
            <a:r>
              <a:rPr lang="en-US" dirty="0" err="1"/>
              <a:t>istinaden</a:t>
            </a:r>
            <a:r>
              <a:rPr lang="en-US" dirty="0"/>
              <a:t> </a:t>
            </a:r>
            <a:r>
              <a:rPr lang="en-US" dirty="0" err="1"/>
              <a:t>yapılacaktır</a:t>
            </a:r>
            <a:r>
              <a:rPr lang="en-US" dirty="0"/>
              <a:t>: </a:t>
            </a:r>
          </a:p>
          <a:p>
            <a:pPr lvl="1"/>
            <a:r>
              <a:rPr lang="en-US" sz="1600" dirty="0" err="1"/>
              <a:t>Önceden</a:t>
            </a:r>
            <a:r>
              <a:rPr lang="en-US" sz="1600" dirty="0"/>
              <a:t> </a:t>
            </a:r>
            <a:r>
              <a:rPr lang="en-US" sz="1600" dirty="0" err="1"/>
              <a:t>belirlenmiş</a:t>
            </a:r>
            <a:r>
              <a:rPr lang="en-US" sz="1600" dirty="0"/>
              <a:t> drone </a:t>
            </a:r>
            <a:r>
              <a:rPr lang="en-US" sz="1600" dirty="0" err="1"/>
              <a:t>uçuş</a:t>
            </a:r>
            <a:r>
              <a:rPr lang="en-US" sz="1600" dirty="0"/>
              <a:t> </a:t>
            </a:r>
            <a:r>
              <a:rPr lang="en-US" sz="1600" dirty="0" err="1"/>
              <a:t>senaryoları</a:t>
            </a:r>
            <a:endParaRPr lang="en-US" sz="1600" dirty="0"/>
          </a:p>
          <a:p>
            <a:pPr lvl="1"/>
            <a:r>
              <a:rPr lang="en-US" sz="1600" dirty="0" err="1"/>
              <a:t>Geliştirme</a:t>
            </a:r>
            <a:r>
              <a:rPr lang="en-US" sz="1600" dirty="0"/>
              <a:t> </a:t>
            </a:r>
            <a:r>
              <a:rPr lang="en-US" sz="1600" dirty="0" err="1"/>
              <a:t>amaçlı</a:t>
            </a:r>
            <a:r>
              <a:rPr lang="en-US" sz="1600" dirty="0"/>
              <a:t> </a:t>
            </a:r>
            <a:r>
              <a:rPr lang="en-US" sz="1600" dirty="0" err="1"/>
              <a:t>belirlenmiş</a:t>
            </a:r>
            <a:r>
              <a:rPr lang="en-US" sz="1600" dirty="0"/>
              <a:t> </a:t>
            </a:r>
            <a:r>
              <a:rPr lang="en-US" sz="1600" dirty="0" err="1"/>
              <a:t>uçuş</a:t>
            </a:r>
            <a:r>
              <a:rPr lang="en-US" sz="1600" dirty="0"/>
              <a:t> </a:t>
            </a:r>
            <a:r>
              <a:rPr lang="en-US" sz="1600" dirty="0" err="1"/>
              <a:t>senaryoları</a:t>
            </a:r>
            <a:endParaRPr lang="en-US" sz="1600" dirty="0"/>
          </a:p>
          <a:p>
            <a:pPr lvl="1"/>
            <a:r>
              <a:rPr lang="en-US" sz="1600" dirty="0" err="1"/>
              <a:t>Füzyon</a:t>
            </a:r>
            <a:r>
              <a:rPr lang="en-US" sz="1600" dirty="0"/>
              <a:t> </a:t>
            </a:r>
            <a:r>
              <a:rPr lang="en-US" sz="1600" dirty="0" err="1"/>
              <a:t>Yazılımı</a:t>
            </a:r>
            <a:r>
              <a:rPr lang="en-US" sz="1600" dirty="0"/>
              <a:t> </a:t>
            </a:r>
            <a:r>
              <a:rPr lang="en-US" sz="1600" dirty="0" err="1"/>
              <a:t>ile</a:t>
            </a:r>
            <a:r>
              <a:rPr lang="en-US" sz="1600" dirty="0"/>
              <a:t> </a:t>
            </a:r>
            <a:r>
              <a:rPr lang="en-US" sz="1600" dirty="0" err="1"/>
              <a:t>birlikte</a:t>
            </a:r>
            <a:r>
              <a:rPr lang="en-US" sz="1600" dirty="0"/>
              <a:t> </a:t>
            </a:r>
            <a:r>
              <a:rPr lang="en-US" sz="1600" dirty="0" err="1"/>
              <a:t>isterlere</a:t>
            </a:r>
            <a:r>
              <a:rPr lang="en-US" sz="1600" dirty="0"/>
              <a:t> </a:t>
            </a:r>
            <a:r>
              <a:rPr lang="en-US" sz="1600" dirty="0" err="1"/>
              <a:t>uygun</a:t>
            </a:r>
            <a:r>
              <a:rPr lang="en-US" sz="1600" dirty="0"/>
              <a:t> </a:t>
            </a:r>
            <a:r>
              <a:rPr lang="en-US" sz="1600" dirty="0" err="1"/>
              <a:t>çalışma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6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4680"/>
            <a:ext cx="10972800" cy="548640"/>
          </a:xfrm>
        </p:spPr>
        <p:txBody>
          <a:bodyPr/>
          <a:lstStyle/>
          <a:p>
            <a:pPr algn="ctr"/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Yaklaşımı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6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1077070"/>
            <a:ext cx="10972800" cy="548640"/>
          </a:xfrm>
        </p:spPr>
        <p:txBody>
          <a:bodyPr/>
          <a:lstStyle/>
          <a:p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Algoritmaları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E884-08E9-490D-903C-7079919E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46" y="2842127"/>
            <a:ext cx="5228701" cy="2149717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en-US" dirty="0"/>
              <a:t>IHTAR </a:t>
            </a:r>
            <a:r>
              <a:rPr lang="en-US" dirty="0" err="1"/>
              <a:t>sistemine</a:t>
            </a:r>
            <a:r>
              <a:rPr lang="en-US" dirty="0"/>
              <a:t> </a:t>
            </a:r>
            <a:r>
              <a:rPr lang="en-US" dirty="0" err="1"/>
              <a:t>dahil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radarlardan</a:t>
            </a:r>
            <a:r>
              <a:rPr lang="en-US" dirty="0"/>
              <a:t> </a:t>
            </a:r>
            <a:r>
              <a:rPr lang="en-US" dirty="0" err="1"/>
              <a:t>gelen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çeşit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iki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b="1" dirty="0" err="1"/>
              <a:t>Hedef</a:t>
            </a:r>
            <a:r>
              <a:rPr lang="en-US" b="1" dirty="0"/>
              <a:t> </a:t>
            </a:r>
            <a:r>
              <a:rPr lang="en-US" b="1" dirty="0" err="1"/>
              <a:t>Sınıflandırma</a:t>
            </a:r>
            <a:r>
              <a:rPr lang="en-US" b="1" dirty="0"/>
              <a:t> </a:t>
            </a:r>
            <a:r>
              <a:rPr lang="en-US" b="1" dirty="0" err="1"/>
              <a:t>Algoritması</a:t>
            </a:r>
            <a:r>
              <a:rPr lang="en-US" b="1" dirty="0"/>
              <a:t> </a:t>
            </a:r>
            <a:r>
              <a:rPr lang="en-US" dirty="0" err="1"/>
              <a:t>çalışılmıştır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sz="1900" b="1" dirty="0" err="1"/>
              <a:t>Kinematik</a:t>
            </a:r>
            <a:r>
              <a:rPr lang="en-US" sz="1900" b="1" dirty="0"/>
              <a:t>  </a:t>
            </a:r>
            <a:r>
              <a:rPr lang="en-US" sz="1900" b="1" dirty="0" err="1"/>
              <a:t>Sınıflandırıma</a:t>
            </a:r>
            <a:r>
              <a:rPr lang="en-US" sz="1900" b="1" dirty="0"/>
              <a:t> </a:t>
            </a:r>
            <a:r>
              <a:rPr lang="en-US" sz="1900" b="1" dirty="0" err="1"/>
              <a:t>Modeli</a:t>
            </a:r>
            <a:r>
              <a:rPr lang="en-US" sz="1900" b="1" dirty="0"/>
              <a:t> </a:t>
            </a:r>
            <a:r>
              <a:rPr lang="en-US" sz="1900" dirty="0"/>
              <a:t>: Radar zaman </a:t>
            </a:r>
            <a:r>
              <a:rPr lang="en-US" sz="1900" dirty="0" err="1"/>
              <a:t>sıralı</a:t>
            </a:r>
            <a:r>
              <a:rPr lang="en-US" sz="1900" dirty="0"/>
              <a:t> </a:t>
            </a:r>
            <a:r>
              <a:rPr lang="en-US" sz="1900" dirty="0" err="1"/>
              <a:t>kinematik</a:t>
            </a:r>
            <a:r>
              <a:rPr lang="en-US" sz="1900" dirty="0"/>
              <a:t> </a:t>
            </a:r>
            <a:r>
              <a:rPr lang="en-US" sz="1900" dirty="0" err="1"/>
              <a:t>verileri</a:t>
            </a:r>
            <a:r>
              <a:rPr lang="en-US" sz="1900" dirty="0"/>
              <a:t> </a:t>
            </a:r>
            <a:r>
              <a:rPr lang="en-US" sz="1900" dirty="0" err="1"/>
              <a:t>kullanan</a:t>
            </a:r>
            <a:r>
              <a:rPr lang="en-US" sz="1900" dirty="0"/>
              <a:t> </a:t>
            </a:r>
            <a:r>
              <a:rPr lang="en-US" sz="1900" dirty="0" err="1"/>
              <a:t>modeldir</a:t>
            </a:r>
            <a:r>
              <a:rPr lang="en-US" sz="1900" dirty="0"/>
              <a:t>. </a:t>
            </a:r>
          </a:p>
          <a:p>
            <a:pPr algn="just"/>
            <a:r>
              <a:rPr lang="en-US" sz="1900" b="1" dirty="0"/>
              <a:t>CNN </a:t>
            </a:r>
            <a:r>
              <a:rPr lang="en-US" sz="1900" b="1" dirty="0" err="1"/>
              <a:t>Modeli</a:t>
            </a:r>
            <a:r>
              <a:rPr lang="en-US" sz="1900" dirty="0"/>
              <a:t>: Range-Velocity </a:t>
            </a:r>
            <a:r>
              <a:rPr lang="en-US" sz="1900" dirty="0" err="1"/>
              <a:t>matris</a:t>
            </a:r>
            <a:r>
              <a:rPr lang="en-US" sz="1900" dirty="0"/>
              <a:t> </a:t>
            </a:r>
            <a:r>
              <a:rPr lang="en-US" sz="1900" dirty="0" err="1"/>
              <a:t>verisini</a:t>
            </a:r>
            <a:r>
              <a:rPr lang="en-US" sz="1900" dirty="0"/>
              <a:t> </a:t>
            </a:r>
            <a:r>
              <a:rPr lang="en-US" sz="1900" dirty="0" err="1"/>
              <a:t>kullanan</a:t>
            </a:r>
            <a:r>
              <a:rPr lang="en-US" sz="1900" dirty="0"/>
              <a:t> </a:t>
            </a:r>
            <a:r>
              <a:rPr lang="en-US" sz="1900" dirty="0" err="1"/>
              <a:t>modeldir</a:t>
            </a:r>
            <a:r>
              <a:rPr lang="en-US" sz="19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9E14-40D6-4097-BA76-6DF119DB6924}"/>
              </a:ext>
            </a:extLst>
          </p:cNvPr>
          <p:cNvSpPr txBox="1">
            <a:spLocks/>
          </p:cNvSpPr>
          <p:nvPr/>
        </p:nvSpPr>
        <p:spPr>
          <a:xfrm>
            <a:off x="11554690" y="6677891"/>
            <a:ext cx="637310" cy="180109"/>
          </a:xfrm>
          <a:prstGeom prst="rect">
            <a:avLst/>
          </a:prstGeom>
          <a:solidFill>
            <a:srgbClr val="008ACA"/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tr-TR" sz="1200" b="1" i="1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21</a:t>
            </a:fld>
            <a:endParaRPr kumimoji="0" lang="tr-T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80476-DDF1-4F8C-9F8E-5AB44B44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6933"/>
            <a:ext cx="5102851" cy="35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90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4680"/>
            <a:ext cx="10972800" cy="548640"/>
          </a:xfrm>
        </p:spPr>
        <p:txBody>
          <a:bodyPr/>
          <a:lstStyle/>
          <a:p>
            <a:pPr algn="ctr"/>
            <a:r>
              <a:rPr lang="en-US" dirty="0" err="1"/>
              <a:t>RVMap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Performansı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609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1077070"/>
            <a:ext cx="10972800" cy="548640"/>
          </a:xfrm>
        </p:spPr>
        <p:txBody>
          <a:bodyPr/>
          <a:lstStyle/>
          <a:p>
            <a:r>
              <a:rPr lang="en-US" dirty="0"/>
              <a:t>CNN </a:t>
            </a:r>
            <a:r>
              <a:rPr lang="en-US" dirty="0" err="1"/>
              <a:t>Modeli</a:t>
            </a:r>
            <a:r>
              <a:rPr lang="en-US" dirty="0"/>
              <a:t> –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Deneyleri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BE884-08E9-490D-903C-7079919E0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571" y="1537369"/>
            <a:ext cx="5829475" cy="20752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1200" dirty="0"/>
              <a:t>CNN </a:t>
            </a:r>
            <a:r>
              <a:rPr lang="en-US" sz="1200" dirty="0" err="1"/>
              <a:t>modelinin</a:t>
            </a:r>
            <a:r>
              <a:rPr lang="en-US" sz="1200" dirty="0"/>
              <a:t> </a:t>
            </a:r>
            <a:r>
              <a:rPr lang="en-US" sz="1200" dirty="0" err="1"/>
              <a:t>maksimum</a:t>
            </a:r>
            <a:r>
              <a:rPr lang="en-US" sz="1200" dirty="0"/>
              <a:t> </a:t>
            </a:r>
            <a:r>
              <a:rPr lang="en-US" sz="1200" dirty="0" err="1"/>
              <a:t>performans</a:t>
            </a:r>
            <a:r>
              <a:rPr lang="en-US" sz="1200" dirty="0"/>
              <a:t> </a:t>
            </a:r>
            <a:r>
              <a:rPr lang="en-US" sz="1200" dirty="0" err="1"/>
              <a:t>ile</a:t>
            </a:r>
            <a:r>
              <a:rPr lang="en-US" sz="1200" dirty="0"/>
              <a:t> </a:t>
            </a:r>
            <a:r>
              <a:rPr lang="en-US" sz="1200" dirty="0" err="1"/>
              <a:t>çalıştığı</a:t>
            </a:r>
            <a:r>
              <a:rPr lang="en-US" sz="1200" dirty="0"/>
              <a:t> range </a:t>
            </a:r>
            <a:r>
              <a:rPr lang="en-US" sz="1200" dirty="0" err="1"/>
              <a:t>aralıklarının</a:t>
            </a:r>
            <a:r>
              <a:rPr lang="en-US" sz="1200" dirty="0"/>
              <a:t> </a:t>
            </a:r>
            <a:r>
              <a:rPr lang="en-US" sz="1200" dirty="0" err="1"/>
              <a:t>belirlenmesi</a:t>
            </a:r>
            <a:r>
              <a:rPr lang="en-US" sz="1200" dirty="0"/>
              <a:t> </a:t>
            </a:r>
            <a:r>
              <a:rPr lang="en-US" sz="1200" dirty="0" err="1"/>
              <a:t>amacıyla</a:t>
            </a:r>
            <a:r>
              <a:rPr lang="en-US" sz="1200" dirty="0"/>
              <a:t> </a:t>
            </a:r>
            <a:r>
              <a:rPr lang="en-US" sz="1200" dirty="0" err="1"/>
              <a:t>gerçekleştirilen</a:t>
            </a:r>
            <a:r>
              <a:rPr lang="en-US" sz="1200" dirty="0"/>
              <a:t> </a:t>
            </a:r>
            <a:r>
              <a:rPr lang="en-US" sz="1200" dirty="0" err="1"/>
              <a:t>deney</a:t>
            </a:r>
            <a:r>
              <a:rPr lang="en-US" sz="1200" dirty="0"/>
              <a:t> </a:t>
            </a:r>
            <a:r>
              <a:rPr lang="en-US" sz="1200" dirty="0" err="1"/>
              <a:t>sonuçlarına</a:t>
            </a:r>
            <a:r>
              <a:rPr lang="en-US" sz="1200" dirty="0"/>
              <a:t> </a:t>
            </a:r>
            <a:r>
              <a:rPr lang="en-US" sz="1200" dirty="0" err="1"/>
              <a:t>göre</a:t>
            </a:r>
            <a:r>
              <a:rPr lang="en-US" sz="1200" dirty="0"/>
              <a:t> </a:t>
            </a:r>
            <a:r>
              <a:rPr lang="en-US" sz="1200" dirty="0" err="1"/>
              <a:t>maksimum</a:t>
            </a:r>
            <a:r>
              <a:rPr lang="en-US" sz="1200" dirty="0"/>
              <a:t> 300m </a:t>
            </a:r>
            <a:r>
              <a:rPr lang="en-US" sz="1200" dirty="0" err="1"/>
              <a:t>menzilde</a:t>
            </a:r>
            <a:r>
              <a:rPr lang="en-US" sz="1200" dirty="0"/>
              <a:t> </a:t>
            </a:r>
            <a:r>
              <a:rPr lang="en-US" sz="1200" dirty="0" err="1"/>
              <a:t>algoritma</a:t>
            </a:r>
            <a:r>
              <a:rPr lang="en-US" sz="1200" dirty="0"/>
              <a:t> </a:t>
            </a:r>
            <a:r>
              <a:rPr lang="en-US" sz="1200" dirty="0" err="1"/>
              <a:t>sonuçlarının</a:t>
            </a:r>
            <a:r>
              <a:rPr lang="en-US" sz="1200" dirty="0"/>
              <a:t> </a:t>
            </a:r>
            <a:r>
              <a:rPr lang="en-US" sz="1200" dirty="0" err="1"/>
              <a:t>kullanımına</a:t>
            </a:r>
            <a:r>
              <a:rPr lang="en-US" sz="1200" dirty="0"/>
              <a:t> </a:t>
            </a:r>
            <a:r>
              <a:rPr lang="en-US" sz="1200" dirty="0" err="1"/>
              <a:t>karar</a:t>
            </a:r>
            <a:r>
              <a:rPr lang="en-US" sz="1200" dirty="0"/>
              <a:t> </a:t>
            </a:r>
            <a:r>
              <a:rPr lang="en-US" sz="1200" dirty="0" err="1"/>
              <a:t>verilmiştir</a:t>
            </a:r>
            <a:r>
              <a:rPr lang="en-US" sz="1200" dirty="0"/>
              <a:t>. </a:t>
            </a:r>
            <a:r>
              <a:rPr lang="en-US" sz="1200" dirty="0" err="1"/>
              <a:t>mAP</a:t>
            </a:r>
            <a:r>
              <a:rPr lang="en-US" sz="1200" dirty="0"/>
              <a:t> </a:t>
            </a:r>
            <a:r>
              <a:rPr lang="en-US" sz="1200" dirty="0" err="1"/>
              <a:t>değerleri</a:t>
            </a:r>
            <a:r>
              <a:rPr lang="en-US" sz="1200" dirty="0"/>
              <a:t> </a:t>
            </a:r>
            <a:r>
              <a:rPr lang="en-US" sz="1200" dirty="0" err="1"/>
              <a:t>validasyon</a:t>
            </a:r>
            <a:r>
              <a:rPr lang="en-US" sz="1200" dirty="0"/>
              <a:t> </a:t>
            </a:r>
            <a:r>
              <a:rPr lang="en-US" sz="1200" dirty="0" err="1"/>
              <a:t>seti</a:t>
            </a:r>
            <a:r>
              <a:rPr lang="en-US" sz="1200" dirty="0"/>
              <a:t> </a:t>
            </a:r>
            <a:r>
              <a:rPr lang="en-US" sz="1200" dirty="0" err="1"/>
              <a:t>üzerinde</a:t>
            </a:r>
            <a:r>
              <a:rPr lang="en-US" sz="1200" dirty="0"/>
              <a:t> </a:t>
            </a:r>
            <a:r>
              <a:rPr lang="en-US" sz="1200" dirty="0" err="1"/>
              <a:t>verilmektedir</a:t>
            </a:r>
            <a:r>
              <a:rPr lang="en-US" sz="1200" dirty="0"/>
              <a:t>. </a:t>
            </a:r>
          </a:p>
          <a:p>
            <a:pPr marL="0" indent="0">
              <a:buNone/>
            </a:pPr>
            <a:endParaRPr lang="tr-TR" sz="1200" dirty="0"/>
          </a:p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tr-T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9E14-40D6-4097-BA76-6DF119DB6924}"/>
              </a:ext>
            </a:extLst>
          </p:cNvPr>
          <p:cNvSpPr txBox="1">
            <a:spLocks/>
          </p:cNvSpPr>
          <p:nvPr/>
        </p:nvSpPr>
        <p:spPr>
          <a:xfrm>
            <a:off x="11554690" y="6677891"/>
            <a:ext cx="637310" cy="180109"/>
          </a:xfrm>
          <a:prstGeom prst="rect">
            <a:avLst/>
          </a:prstGeom>
          <a:solidFill>
            <a:srgbClr val="008ACA"/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tr-TR" sz="1200" b="1" i="1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23</a:t>
            </a:fld>
            <a:endParaRPr kumimoji="0" lang="tr-T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458474E-1D0D-4ECE-A3C9-54B1D07E5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024635"/>
              </p:ext>
            </p:extLst>
          </p:nvPr>
        </p:nvGraphicFramePr>
        <p:xfrm>
          <a:off x="6152670" y="2386501"/>
          <a:ext cx="5652125" cy="1871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E35355-FD97-45A1-8A8A-E419C151BA28}"/>
              </a:ext>
            </a:extLst>
          </p:cNvPr>
          <p:cNvSpPr txBox="1">
            <a:spLocks/>
          </p:cNvSpPr>
          <p:nvPr/>
        </p:nvSpPr>
        <p:spPr>
          <a:xfrm>
            <a:off x="502945" y="1853623"/>
            <a:ext cx="4872387" cy="913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1200" dirty="0"/>
              <a:t>Model </a:t>
            </a:r>
            <a:r>
              <a:rPr lang="en-US" sz="1200" dirty="0" err="1"/>
              <a:t>parametrelerinin</a:t>
            </a:r>
            <a:r>
              <a:rPr lang="en-US" sz="1200" dirty="0"/>
              <a:t> </a:t>
            </a:r>
            <a:r>
              <a:rPr lang="en-US" sz="1200" dirty="0" err="1"/>
              <a:t>belirlenmesi</a:t>
            </a:r>
            <a:r>
              <a:rPr lang="en-US" sz="1200" dirty="0"/>
              <a:t> </a:t>
            </a:r>
            <a:r>
              <a:rPr lang="en-US" sz="1200" dirty="0" err="1"/>
              <a:t>için</a:t>
            </a:r>
            <a:r>
              <a:rPr lang="en-US" sz="1200" dirty="0"/>
              <a:t> </a:t>
            </a:r>
            <a:r>
              <a:rPr lang="en-US" sz="1200" dirty="0" err="1"/>
              <a:t>gerçekleştirilen</a:t>
            </a:r>
            <a:r>
              <a:rPr lang="en-US" sz="1200" dirty="0"/>
              <a:t> grid search </a:t>
            </a:r>
            <a:r>
              <a:rPr lang="en-US" sz="1200" dirty="0" err="1"/>
              <a:t>deney</a:t>
            </a:r>
            <a:r>
              <a:rPr lang="en-US" sz="1200" dirty="0"/>
              <a:t> </a:t>
            </a:r>
            <a:r>
              <a:rPr lang="en-US" sz="1200" dirty="0" err="1"/>
              <a:t>sonuçlarına</a:t>
            </a:r>
            <a:r>
              <a:rPr lang="en-US" sz="1200" dirty="0"/>
              <a:t> </a:t>
            </a:r>
            <a:r>
              <a:rPr lang="en-US" sz="1200" dirty="0" err="1"/>
              <a:t>göre</a:t>
            </a:r>
            <a:r>
              <a:rPr lang="en-US" sz="1200" dirty="0"/>
              <a:t> </a:t>
            </a:r>
            <a:r>
              <a:rPr lang="en-US" sz="1200" dirty="0" err="1"/>
              <a:t>mAP</a:t>
            </a:r>
            <a:r>
              <a:rPr lang="en-US" sz="1200" dirty="0"/>
              <a:t> (</a:t>
            </a:r>
            <a:r>
              <a:rPr lang="en-US" sz="1200" b="1" dirty="0"/>
              <a:t>mean average precision) </a:t>
            </a:r>
            <a:r>
              <a:rPr lang="en-US" sz="1200" dirty="0" err="1"/>
              <a:t>değeri</a:t>
            </a:r>
            <a:r>
              <a:rPr lang="en-US" sz="1200" dirty="0"/>
              <a:t> </a:t>
            </a:r>
            <a:r>
              <a:rPr lang="en-US" sz="1200" dirty="0" err="1"/>
              <a:t>temel</a:t>
            </a:r>
            <a:r>
              <a:rPr lang="en-US" sz="1200" dirty="0"/>
              <a:t> </a:t>
            </a:r>
            <a:r>
              <a:rPr lang="en-US" sz="1200" dirty="0" err="1"/>
              <a:t>alınarak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iyi</a:t>
            </a:r>
            <a:r>
              <a:rPr lang="en-US" sz="1200" dirty="0"/>
              <a:t> </a:t>
            </a:r>
            <a:r>
              <a:rPr lang="en-US" sz="1200" dirty="0" err="1"/>
              <a:t>sonuç</a:t>
            </a:r>
            <a:r>
              <a:rPr lang="en-US" sz="1200" dirty="0"/>
              <a:t> </a:t>
            </a:r>
            <a:r>
              <a:rPr lang="en-US" sz="1200" dirty="0" err="1"/>
              <a:t>veren</a:t>
            </a:r>
            <a:r>
              <a:rPr lang="en-US" sz="1200" dirty="0"/>
              <a:t> model </a:t>
            </a:r>
            <a:r>
              <a:rPr lang="en-US" sz="1200" dirty="0" err="1"/>
              <a:t>parametreleri</a:t>
            </a:r>
            <a:r>
              <a:rPr lang="en-US" sz="1200" dirty="0"/>
              <a:t> </a:t>
            </a:r>
            <a:r>
              <a:rPr lang="en-US" sz="1200" dirty="0" err="1"/>
              <a:t>seçilmiştir</a:t>
            </a:r>
            <a:r>
              <a:rPr lang="en-US" sz="1200" dirty="0"/>
              <a:t>.  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tr-T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478E38-5606-44FF-9B89-9C2DCC40D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372" y="2796819"/>
            <a:ext cx="3267531" cy="162900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994D7A-57C7-46D4-82FF-3F90A17C6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108754"/>
              </p:ext>
            </p:extLst>
          </p:nvPr>
        </p:nvGraphicFramePr>
        <p:xfrm>
          <a:off x="110148" y="4752528"/>
          <a:ext cx="5572888" cy="826008"/>
        </p:xfrm>
        <a:graphic>
          <a:graphicData uri="http://schemas.openxmlformats.org/drawingml/2006/table">
            <a:tbl>
              <a:tblPr firstRow="1" firstCol="1" bandRow="1">
                <a:tableStyleId>{F2DE63D5-997A-4646-A377-4702673A728D}</a:tableStyleId>
              </a:tblPr>
              <a:tblGrid>
                <a:gridCol w="644673">
                  <a:extLst>
                    <a:ext uri="{9D8B030D-6E8A-4147-A177-3AD203B41FA5}">
                      <a16:colId xmlns:a16="http://schemas.microsoft.com/office/drawing/2014/main" val="1914480575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4113162648"/>
                    </a:ext>
                  </a:extLst>
                </a:gridCol>
                <a:gridCol w="629175">
                  <a:extLst>
                    <a:ext uri="{9D8B030D-6E8A-4147-A177-3AD203B41FA5}">
                      <a16:colId xmlns:a16="http://schemas.microsoft.com/office/drawing/2014/main" val="2422582125"/>
                    </a:ext>
                  </a:extLst>
                </a:gridCol>
                <a:gridCol w="578840">
                  <a:extLst>
                    <a:ext uri="{9D8B030D-6E8A-4147-A177-3AD203B41FA5}">
                      <a16:colId xmlns:a16="http://schemas.microsoft.com/office/drawing/2014/main" val="334610086"/>
                    </a:ext>
                  </a:extLst>
                </a:gridCol>
                <a:gridCol w="562062">
                  <a:extLst>
                    <a:ext uri="{9D8B030D-6E8A-4147-A177-3AD203B41FA5}">
                      <a16:colId xmlns:a16="http://schemas.microsoft.com/office/drawing/2014/main" val="3211326396"/>
                    </a:ext>
                  </a:extLst>
                </a:gridCol>
                <a:gridCol w="780177">
                  <a:extLst>
                    <a:ext uri="{9D8B030D-6E8A-4147-A177-3AD203B41FA5}">
                      <a16:colId xmlns:a16="http://schemas.microsoft.com/office/drawing/2014/main" val="2478439036"/>
                    </a:ext>
                  </a:extLst>
                </a:gridCol>
                <a:gridCol w="570451">
                  <a:extLst>
                    <a:ext uri="{9D8B030D-6E8A-4147-A177-3AD203B41FA5}">
                      <a16:colId xmlns:a16="http://schemas.microsoft.com/office/drawing/2014/main" val="4162502771"/>
                    </a:ext>
                  </a:extLst>
                </a:gridCol>
                <a:gridCol w="545284">
                  <a:extLst>
                    <a:ext uri="{9D8B030D-6E8A-4147-A177-3AD203B41FA5}">
                      <a16:colId xmlns:a16="http://schemas.microsoft.com/office/drawing/2014/main" val="3342569170"/>
                    </a:ext>
                  </a:extLst>
                </a:gridCol>
                <a:gridCol w="599496">
                  <a:extLst>
                    <a:ext uri="{9D8B030D-6E8A-4147-A177-3AD203B41FA5}">
                      <a16:colId xmlns:a16="http://schemas.microsoft.com/office/drawing/2014/main" val="2440196586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Accuracy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7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	Parameters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9659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conv_ch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conv_R</a:t>
                      </a:r>
                      <a:endParaRPr lang="tr-TR" sz="1100" b="1" dirty="0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conv_V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dense_size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lr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epochs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patience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90937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 cap="small" spc="25">
                          <a:effectLst/>
                        </a:rPr>
                        <a:t>mAP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0.8679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5330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Precision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0.8585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0.0001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503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Recall</a:t>
                      </a:r>
                      <a:endParaRPr lang="tr-TR" sz="1100" b="1">
                        <a:solidFill>
                          <a:srgbClr val="1F376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0.7723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50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tr-T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</a:t>
                      </a:r>
                      <a:endParaRPr lang="tr-T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1472135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D47D4E-52D7-4C94-B59F-5935313C3413}"/>
              </a:ext>
            </a:extLst>
          </p:cNvPr>
          <p:cNvSpPr txBox="1">
            <a:spLocks/>
          </p:cNvSpPr>
          <p:nvPr/>
        </p:nvSpPr>
        <p:spPr>
          <a:xfrm>
            <a:off x="6252377" y="4399165"/>
            <a:ext cx="5829475" cy="2075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CNN </a:t>
            </a:r>
            <a:r>
              <a:rPr lang="en-US" sz="1200" dirty="0" err="1"/>
              <a:t>Modelinin</a:t>
            </a:r>
            <a:r>
              <a:rPr lang="en-US" sz="1200" dirty="0"/>
              <a:t> </a:t>
            </a:r>
            <a:r>
              <a:rPr lang="en-US" sz="1200" dirty="0" err="1"/>
              <a:t>genel</a:t>
            </a:r>
            <a:r>
              <a:rPr lang="en-US" sz="1200" dirty="0"/>
              <a:t> </a:t>
            </a:r>
            <a:r>
              <a:rPr lang="en-US" sz="1200" dirty="0" err="1"/>
              <a:t>performans</a:t>
            </a:r>
            <a:r>
              <a:rPr lang="en-US" sz="1200" dirty="0"/>
              <a:t> </a:t>
            </a:r>
            <a:r>
              <a:rPr lang="en-US" sz="1200" dirty="0" err="1"/>
              <a:t>metrikleri</a:t>
            </a:r>
            <a:r>
              <a:rPr lang="en-US" sz="1200" dirty="0"/>
              <a:t>: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tr-TR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tr-T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600" dirty="0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610907ED-3C85-40EA-970E-E927F5A05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839315"/>
              </p:ext>
            </p:extLst>
          </p:nvPr>
        </p:nvGraphicFramePr>
        <p:xfrm>
          <a:off x="6385638" y="4752528"/>
          <a:ext cx="5333783" cy="1841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3177">
                  <a:extLst>
                    <a:ext uri="{9D8B030D-6E8A-4147-A177-3AD203B41FA5}">
                      <a16:colId xmlns:a16="http://schemas.microsoft.com/office/drawing/2014/main" val="3940204982"/>
                    </a:ext>
                  </a:extLst>
                </a:gridCol>
                <a:gridCol w="2231471">
                  <a:extLst>
                    <a:ext uri="{9D8B030D-6E8A-4147-A177-3AD203B41FA5}">
                      <a16:colId xmlns:a16="http://schemas.microsoft.com/office/drawing/2014/main" val="1624495947"/>
                    </a:ext>
                  </a:extLst>
                </a:gridCol>
                <a:gridCol w="1879135">
                  <a:extLst>
                    <a:ext uri="{9D8B030D-6E8A-4147-A177-3AD203B41FA5}">
                      <a16:colId xmlns:a16="http://schemas.microsoft.com/office/drawing/2014/main" val="3696229732"/>
                    </a:ext>
                  </a:extLst>
                </a:gridCol>
              </a:tblGrid>
              <a:tr h="195311">
                <a:tc rowSpan="3">
                  <a:txBody>
                    <a:bodyPr/>
                    <a:lstStyle/>
                    <a:p>
                      <a:pPr algn="ctr"/>
                      <a:r>
                        <a:rPr lang="en-US" sz="1100" b="1" dirty="0" err="1"/>
                        <a:t>Deney</a:t>
                      </a:r>
                      <a:r>
                        <a:rPr lang="en-US" sz="1100" b="1" dirty="0"/>
                        <a:t> </a:t>
                      </a:r>
                      <a:r>
                        <a:rPr lang="en-US" sz="1100" b="1" dirty="0" err="1"/>
                        <a:t>Seti</a:t>
                      </a:r>
                      <a:r>
                        <a:rPr lang="en-US" sz="1100" b="1" dirty="0"/>
                        <a:t> </a:t>
                      </a:r>
                      <a:r>
                        <a:rPr lang="en-US" sz="1100" b="1" dirty="0" err="1"/>
                        <a:t>Konfigürasyonları</a:t>
                      </a:r>
                      <a:endParaRPr lang="tr-TR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b="0" dirty="0" err="1"/>
                        <a:t>Eğitim</a:t>
                      </a:r>
                      <a:r>
                        <a:rPr lang="en-US" sz="1100" b="0" dirty="0"/>
                        <a:t> </a:t>
                      </a:r>
                      <a:r>
                        <a:rPr lang="en-US" sz="1100" b="0" dirty="0" err="1"/>
                        <a:t>Seti</a:t>
                      </a:r>
                      <a:r>
                        <a:rPr lang="en-US" sz="1100" b="0" dirty="0"/>
                        <a:t> </a:t>
                      </a:r>
                      <a:r>
                        <a:rPr lang="en-US" sz="1100" b="0" dirty="0" err="1"/>
                        <a:t>Oranı</a:t>
                      </a:r>
                      <a:r>
                        <a:rPr lang="en-US" sz="1100" b="0" dirty="0"/>
                        <a:t> / </a:t>
                      </a:r>
                      <a:r>
                        <a:rPr lang="en-US" sz="1100" b="0" dirty="0" err="1"/>
                        <a:t>Boyutu</a:t>
                      </a:r>
                      <a:endParaRPr lang="tr-TR" sz="11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 dirty="0"/>
                        <a:t>0.6 – 3303</a:t>
                      </a:r>
                      <a:endParaRPr lang="tr-TR" sz="11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282728"/>
                  </a:ext>
                </a:extLst>
              </a:tr>
              <a:tr h="195311">
                <a:tc vMerge="1">
                  <a:txBody>
                    <a:bodyPr/>
                    <a:lstStyle/>
                    <a:p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Validasyon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Seti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Oranı</a:t>
                      </a:r>
                      <a:r>
                        <a:rPr lang="en-US" sz="1100" dirty="0"/>
                        <a:t> / </a:t>
                      </a:r>
                      <a:r>
                        <a:rPr lang="en-US" sz="1100" dirty="0" err="1"/>
                        <a:t>Boyutu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0.1 – 564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085621"/>
                  </a:ext>
                </a:extLst>
              </a:tr>
              <a:tr h="195311">
                <a:tc vMerge="1">
                  <a:txBody>
                    <a:bodyPr/>
                    <a:lstStyle/>
                    <a:p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Test </a:t>
                      </a:r>
                      <a:r>
                        <a:rPr lang="en-US" sz="1100" dirty="0" err="1"/>
                        <a:t>Seti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Oranı</a:t>
                      </a:r>
                      <a:r>
                        <a:rPr lang="en-US" sz="1100" dirty="0"/>
                        <a:t> / </a:t>
                      </a:r>
                      <a:r>
                        <a:rPr lang="en-US" sz="1100" dirty="0" err="1"/>
                        <a:t>Boyutu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0.2 - 1694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93805"/>
                  </a:ext>
                </a:extLst>
              </a:tr>
              <a:tr h="272819">
                <a:tc rowSpan="4">
                  <a:txBody>
                    <a:bodyPr/>
                    <a:lstStyle/>
                    <a:p>
                      <a:pPr algn="ctr"/>
                      <a:r>
                        <a:rPr lang="en-US" sz="1100" b="1" dirty="0" err="1"/>
                        <a:t>Sonuçlar</a:t>
                      </a:r>
                      <a:endParaRPr lang="tr-TR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Ortalama</a:t>
                      </a:r>
                      <a:r>
                        <a:rPr lang="en-US" sz="1100" dirty="0"/>
                        <a:t> Latency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6.5 </a:t>
                      </a:r>
                      <a:r>
                        <a:rPr lang="en-US" sz="1100" b="1" dirty="0" err="1"/>
                        <a:t>ms</a:t>
                      </a:r>
                      <a:endParaRPr lang="tr-TR" sz="11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442347"/>
                  </a:ext>
                </a:extLst>
              </a:tr>
              <a:tr h="272819">
                <a:tc vMerge="1">
                  <a:txBody>
                    <a:bodyPr/>
                    <a:lstStyle/>
                    <a:p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Maksimum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Menzil</a:t>
                      </a:r>
                      <a:r>
                        <a:rPr lang="en-US" sz="1100" dirty="0"/>
                        <a:t> </a:t>
                      </a:r>
                      <a:endParaRPr lang="tr-TR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300m</a:t>
                      </a:r>
                      <a:endParaRPr lang="tr-T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282370"/>
                  </a:ext>
                </a:extLst>
              </a:tr>
              <a:tr h="195311">
                <a:tc vMerge="1">
                  <a:txBody>
                    <a:bodyPr/>
                    <a:lstStyle/>
                    <a:p>
                      <a:endParaRPr lang="tr-TR" sz="11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Validasyon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mAP</a:t>
                      </a:r>
                      <a:endParaRPr lang="tr-TR" sz="11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sz="1100" dirty="0"/>
                        <a:t>0.98364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783934"/>
                  </a:ext>
                </a:extLst>
              </a:tr>
              <a:tr h="195311">
                <a:tc vMerge="1">
                  <a:txBody>
                    <a:bodyPr/>
                    <a:lstStyle/>
                    <a:p>
                      <a:endParaRPr lang="tr-TR" sz="11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Test </a:t>
                      </a:r>
                      <a:r>
                        <a:rPr lang="en-US" sz="1100" b="1" dirty="0" err="1"/>
                        <a:t>mAP</a:t>
                      </a:r>
                      <a:endParaRPr lang="tr-TR" sz="1100" b="1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/>
                        <a:t>0.</a:t>
                      </a:r>
                      <a:r>
                        <a:rPr lang="tr-TR" sz="1100" b="1" dirty="0"/>
                        <a:t>96324</a:t>
                      </a: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433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647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4680"/>
            <a:ext cx="10972800" cy="548640"/>
          </a:xfrm>
        </p:spPr>
        <p:txBody>
          <a:bodyPr/>
          <a:lstStyle/>
          <a:p>
            <a:pPr algn="ctr"/>
            <a:r>
              <a:rPr lang="en-US" dirty="0" err="1"/>
              <a:t>Kinematik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Çalışmaları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45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F0E1D-27F0-8E7D-B890-B68E0D848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Kinematik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Akışı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52ECD-B0EF-A175-5A28-D0278ECF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86" y="2502584"/>
            <a:ext cx="11956427" cy="23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9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E014-56D1-F54F-CC75-FC19B02A9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Kinematik</a:t>
            </a:r>
            <a:r>
              <a:rPr lang="en-US" dirty="0"/>
              <a:t> Veri </a:t>
            </a:r>
            <a:r>
              <a:rPr lang="en-US" dirty="0" err="1"/>
              <a:t>Temizleme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95EFF35-7C46-E93F-EFF6-00EB47037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36564"/>
            <a:ext cx="5875088" cy="293754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A9A17-4CC4-5C83-FC61-A415F55C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50" y="3752675"/>
            <a:ext cx="6210650" cy="3105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AF47EA-25D7-9B4A-0D0D-962CBD8EA8F0}"/>
              </a:ext>
            </a:extLst>
          </p:cNvPr>
          <p:cNvSpPr txBox="1"/>
          <p:nvPr/>
        </p:nvSpPr>
        <p:spPr>
          <a:xfrm>
            <a:off x="612648" y="1725579"/>
            <a:ext cx="58750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Yeni </a:t>
            </a:r>
            <a:r>
              <a:rPr lang="en-US" dirty="0" err="1"/>
              <a:t>yerleşkelerde</a:t>
            </a:r>
            <a:r>
              <a:rPr lang="en-US" dirty="0"/>
              <a:t> </a:t>
            </a:r>
            <a:r>
              <a:rPr lang="en-US" dirty="0" err="1"/>
              <a:t>toplanan</a:t>
            </a:r>
            <a:r>
              <a:rPr lang="en-US" dirty="0"/>
              <a:t> </a:t>
            </a:r>
            <a:r>
              <a:rPr lang="en-US" dirty="0" err="1"/>
              <a:t>verilerdeki</a:t>
            </a:r>
            <a:r>
              <a:rPr lang="en-US" dirty="0"/>
              <a:t> </a:t>
            </a:r>
            <a:r>
              <a:rPr lang="en-US" dirty="0" err="1"/>
              <a:t>gürültünün</a:t>
            </a:r>
            <a:r>
              <a:rPr lang="en-US" dirty="0"/>
              <a:t> model </a:t>
            </a:r>
            <a:r>
              <a:rPr lang="en-US" dirty="0" err="1"/>
              <a:t>eğitimine</a:t>
            </a:r>
            <a:r>
              <a:rPr lang="en-US" dirty="0"/>
              <a:t> </a:t>
            </a:r>
            <a:r>
              <a:rPr lang="en-US" dirty="0" err="1"/>
              <a:t>verilmeden</a:t>
            </a:r>
            <a:r>
              <a:rPr lang="en-US" dirty="0"/>
              <a:t> </a:t>
            </a:r>
            <a:r>
              <a:rPr lang="en-US" dirty="0" err="1"/>
              <a:t>önce</a:t>
            </a:r>
            <a:r>
              <a:rPr lang="en-US" dirty="0"/>
              <a:t> </a:t>
            </a:r>
            <a:r>
              <a:rPr lang="en-US" dirty="0" err="1"/>
              <a:t>temizlenmesi</a:t>
            </a:r>
            <a:r>
              <a:rPr lang="en-US" dirty="0"/>
              <a:t> </a:t>
            </a:r>
            <a:r>
              <a:rPr lang="en-US" dirty="0" err="1"/>
              <a:t>gerekmektedir</a:t>
            </a:r>
            <a:r>
              <a:rPr lang="en-US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Işınlanma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Kümelenme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Bozukluğu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Yansımalar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501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9E5BA-8621-DC0B-9220-259D87A6D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Kinematik</a:t>
            </a:r>
            <a:r>
              <a:rPr lang="en-US" dirty="0"/>
              <a:t> Veri </a:t>
            </a:r>
            <a:r>
              <a:rPr lang="en-US" dirty="0" err="1"/>
              <a:t>Analizi</a:t>
            </a:r>
            <a:r>
              <a:rPr lang="en-US" dirty="0"/>
              <a:t>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EF5443-DD94-9A63-D20E-0B93A4B2D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623" y="0"/>
            <a:ext cx="6513377" cy="35737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9E0B6D-01F9-CD8C-B296-3AB979216D56}"/>
              </a:ext>
            </a:extLst>
          </p:cNvPr>
          <p:cNvSpPr txBox="1"/>
          <p:nvPr/>
        </p:nvSpPr>
        <p:spPr>
          <a:xfrm>
            <a:off x="612648" y="1806338"/>
            <a:ext cx="4781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Özniteliklerin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kararına</a:t>
            </a:r>
            <a:r>
              <a:rPr lang="en-US" dirty="0"/>
              <a:t> </a:t>
            </a:r>
            <a:r>
              <a:rPr lang="en-US" dirty="0" err="1"/>
              <a:t>verdikleri</a:t>
            </a:r>
            <a:r>
              <a:rPr lang="en-US" dirty="0"/>
              <a:t> </a:t>
            </a:r>
            <a:r>
              <a:rPr lang="en-US" dirty="0" err="1"/>
              <a:t>katkıların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yapılmaktadır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Özniteliklerin</a:t>
            </a:r>
            <a:r>
              <a:rPr lang="en-US" dirty="0"/>
              <a:t> </a:t>
            </a:r>
            <a:r>
              <a:rPr lang="en-US" dirty="0" err="1"/>
              <a:t>kendi</a:t>
            </a:r>
            <a:r>
              <a:rPr lang="en-US" dirty="0"/>
              <a:t> </a:t>
            </a:r>
            <a:r>
              <a:rPr lang="en-US" dirty="0" err="1"/>
              <a:t>aralarında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ilişkisi</a:t>
            </a:r>
            <a:r>
              <a:rPr lang="en-US" dirty="0"/>
              <a:t> </a:t>
            </a:r>
            <a:r>
              <a:rPr lang="en-US" dirty="0" err="1"/>
              <a:t>incelenmektedir</a:t>
            </a:r>
            <a:r>
              <a:rPr lang="en-US" dirty="0"/>
              <a:t>. </a:t>
            </a:r>
            <a:r>
              <a:rPr lang="en-US" dirty="0" err="1"/>
              <a:t>Ör</a:t>
            </a:r>
            <a:r>
              <a:rPr lang="en-US" dirty="0"/>
              <a:t>: RKA-</a:t>
            </a:r>
            <a:r>
              <a:rPr lang="en-US" dirty="0" err="1"/>
              <a:t>Menzil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İzlerin</a:t>
            </a:r>
            <a:r>
              <a:rPr lang="en-US" dirty="0"/>
              <a:t> </a:t>
            </a:r>
            <a:r>
              <a:rPr lang="en-US" dirty="0" err="1"/>
              <a:t>menzil</a:t>
            </a:r>
            <a:r>
              <a:rPr lang="en-US" dirty="0"/>
              <a:t> </a:t>
            </a:r>
            <a:r>
              <a:rPr lang="en-US" dirty="0" err="1"/>
              <a:t>dağılımı</a:t>
            </a:r>
            <a:r>
              <a:rPr lang="en-US" dirty="0"/>
              <a:t> </a:t>
            </a:r>
            <a:r>
              <a:rPr lang="en-US" dirty="0" err="1"/>
              <a:t>incelenmektedir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Özniteliklerin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bazında</a:t>
            </a:r>
            <a:r>
              <a:rPr lang="en-US" dirty="0"/>
              <a:t> </a:t>
            </a:r>
            <a:r>
              <a:rPr lang="en-US" dirty="0" err="1"/>
              <a:t>ayrıştırıcı</a:t>
            </a:r>
            <a:r>
              <a:rPr lang="en-US" dirty="0"/>
              <a:t> </a:t>
            </a:r>
            <a:r>
              <a:rPr lang="en-US" dirty="0" err="1"/>
              <a:t>özelliğinin</a:t>
            </a:r>
            <a:r>
              <a:rPr lang="en-US" dirty="0"/>
              <a:t> </a:t>
            </a:r>
            <a:r>
              <a:rPr lang="en-US" dirty="0" err="1"/>
              <a:t>olup</a:t>
            </a:r>
            <a:r>
              <a:rPr lang="en-US" dirty="0"/>
              <a:t> </a:t>
            </a:r>
            <a:r>
              <a:rPr lang="en-US" dirty="0" err="1"/>
              <a:t>olmadığına</a:t>
            </a:r>
            <a:r>
              <a:rPr lang="en-US" dirty="0"/>
              <a:t> </a:t>
            </a:r>
            <a:r>
              <a:rPr lang="en-US" dirty="0" err="1"/>
              <a:t>bakılmaktadır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9986C-8E3B-8CE8-4959-1739DE7B9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684" y="3856722"/>
            <a:ext cx="6311318" cy="2988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45CA3-FEB3-E825-9F4A-29F471BE4B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69726"/>
            <a:ext cx="5889622" cy="29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19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557BD-8091-2C4B-2D4E-F10AEF61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Kinematik</a:t>
            </a:r>
            <a:r>
              <a:rPr lang="en-US" dirty="0"/>
              <a:t> Model </a:t>
            </a:r>
            <a:r>
              <a:rPr lang="en-US" dirty="0" err="1"/>
              <a:t>Eğitimi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DB549B-9A7A-7941-02D7-FB18A7985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46" y="1645920"/>
            <a:ext cx="6343854" cy="51784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69EF3F-A626-16E0-C075-1976D228B4B0}"/>
              </a:ext>
            </a:extLst>
          </p:cNvPr>
          <p:cNvSpPr txBox="1"/>
          <p:nvPr/>
        </p:nvSpPr>
        <p:spPr>
          <a:xfrm>
            <a:off x="612648" y="1790402"/>
            <a:ext cx="49660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Güncel</a:t>
            </a:r>
            <a:r>
              <a:rPr lang="en-US" dirty="0"/>
              <a:t> literature </a:t>
            </a:r>
            <a:r>
              <a:rPr lang="en-US" dirty="0" err="1"/>
              <a:t>ait</a:t>
            </a:r>
            <a:r>
              <a:rPr lang="en-US" dirty="0"/>
              <a:t> 20’den </a:t>
            </a:r>
            <a:r>
              <a:rPr lang="en-US" dirty="0" err="1"/>
              <a:t>fazla</a:t>
            </a:r>
            <a:r>
              <a:rPr lang="en-US" dirty="0"/>
              <a:t> model </a:t>
            </a:r>
            <a:r>
              <a:rPr lang="en-US" dirty="0" err="1"/>
              <a:t>mimari</a:t>
            </a:r>
            <a:r>
              <a:rPr lang="en-US" dirty="0"/>
              <a:t> </a:t>
            </a:r>
            <a:r>
              <a:rPr lang="en-US" dirty="0" err="1"/>
              <a:t>seçeneği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Tamamen</a:t>
            </a:r>
            <a:r>
              <a:rPr lang="en-US" dirty="0"/>
              <a:t> </a:t>
            </a:r>
            <a:r>
              <a:rPr lang="en-US" dirty="0" err="1"/>
              <a:t>otomatize</a:t>
            </a:r>
            <a:r>
              <a:rPr lang="en-US" dirty="0"/>
              <a:t> </a:t>
            </a:r>
            <a:r>
              <a:rPr lang="en-US" dirty="0" err="1"/>
              <a:t>edilmiş</a:t>
            </a:r>
            <a:r>
              <a:rPr lang="en-US" dirty="0"/>
              <a:t> </a:t>
            </a:r>
            <a:r>
              <a:rPr lang="en-US" dirty="0" err="1"/>
              <a:t>uçtan</a:t>
            </a:r>
            <a:r>
              <a:rPr lang="en-US" dirty="0"/>
              <a:t> </a:t>
            </a:r>
            <a:r>
              <a:rPr lang="en-US" dirty="0" err="1"/>
              <a:t>uca</a:t>
            </a:r>
            <a:r>
              <a:rPr lang="en-US" dirty="0"/>
              <a:t> model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algoritması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FastAI</a:t>
            </a:r>
            <a:r>
              <a:rPr lang="en-US" dirty="0"/>
              <a:t> framework </a:t>
            </a:r>
            <a:r>
              <a:rPr lang="en-US" dirty="0" err="1"/>
              <a:t>seçenekleri</a:t>
            </a:r>
            <a:r>
              <a:rPr lang="en-US" dirty="0"/>
              <a:t> </a:t>
            </a:r>
            <a:r>
              <a:rPr lang="en-US" dirty="0" err="1"/>
              <a:t>sunması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Binlerce</a:t>
            </a:r>
            <a:r>
              <a:rPr lang="en-US" dirty="0"/>
              <a:t> parameter </a:t>
            </a:r>
            <a:r>
              <a:rPr lang="en-US" dirty="0" err="1"/>
              <a:t>arasından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iyi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dakikalar</a:t>
            </a:r>
            <a:r>
              <a:rPr lang="en-US" dirty="0"/>
              <a:t> </a:t>
            </a:r>
            <a:r>
              <a:rPr lang="en-US" dirty="0" err="1"/>
              <a:t>içerisinde</a:t>
            </a:r>
            <a:r>
              <a:rPr lang="en-US" dirty="0"/>
              <a:t> </a:t>
            </a:r>
            <a:r>
              <a:rPr lang="en-US" dirty="0" err="1"/>
              <a:t>bulması</a:t>
            </a:r>
            <a:r>
              <a:rPr lang="en-US" dirty="0"/>
              <a:t> (Bayesian </a:t>
            </a:r>
            <a:r>
              <a:rPr lang="en-US" dirty="0" err="1"/>
              <a:t>Optimizasyon</a:t>
            </a:r>
            <a:r>
              <a:rPr lang="en-US" dirty="0"/>
              <a:t> </a:t>
            </a:r>
            <a:r>
              <a:rPr lang="en-US" dirty="0" err="1"/>
              <a:t>Algoritması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F424B-1A4D-E3E9-81D7-5D899A1FD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84537"/>
            <a:ext cx="5848147" cy="24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61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D490-051B-E3C1-C865-AC8226492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Kinematik</a:t>
            </a:r>
            <a:r>
              <a:rPr lang="en-US" dirty="0"/>
              <a:t> Model </a:t>
            </a:r>
            <a:r>
              <a:rPr lang="en-US" dirty="0" err="1"/>
              <a:t>Eğitimi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1449716-8771-0347-915F-90FBE1200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616" y="2354869"/>
            <a:ext cx="6304384" cy="4503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264586-2EA7-D390-CBE5-71CE66C82558}"/>
              </a:ext>
            </a:extLst>
          </p:cNvPr>
          <p:cNvSpPr txBox="1"/>
          <p:nvPr/>
        </p:nvSpPr>
        <p:spPr>
          <a:xfrm>
            <a:off x="606552" y="1640322"/>
            <a:ext cx="8621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eğitimi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çalışılan</a:t>
            </a:r>
            <a:r>
              <a:rPr lang="en-US" dirty="0"/>
              <a:t> </a:t>
            </a:r>
            <a:r>
              <a:rPr lang="en-US" dirty="0" err="1"/>
              <a:t>parametreler</a:t>
            </a:r>
            <a:r>
              <a:rPr lang="en-US" dirty="0"/>
              <a:t> </a:t>
            </a:r>
            <a:r>
              <a:rPr lang="en-US" dirty="0" err="1"/>
              <a:t>aldıkları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kaydedilmekte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parametrelerin</a:t>
            </a:r>
            <a:r>
              <a:rPr lang="en-US" dirty="0"/>
              <a:t> </a:t>
            </a:r>
            <a:r>
              <a:rPr lang="en-US" dirty="0" err="1"/>
              <a:t>önemi</a:t>
            </a:r>
            <a:r>
              <a:rPr lang="en-US" dirty="0"/>
              <a:t> </a:t>
            </a:r>
            <a:r>
              <a:rPr lang="en-US" dirty="0" err="1"/>
              <a:t>hesaplanmaktadır</a:t>
            </a:r>
            <a:r>
              <a:rPr lang="en-US" dirty="0"/>
              <a:t>.  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CB78FC3-ADFF-D57D-9B58-B6E52596D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8864"/>
            <a:ext cx="6214188" cy="443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9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10133-6C23-E28C-0B2A-69644894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Geliştirilen</a:t>
            </a:r>
            <a:r>
              <a:rPr lang="en-US" dirty="0"/>
              <a:t> </a:t>
            </a:r>
            <a:r>
              <a:rPr lang="en-US" dirty="0" err="1"/>
              <a:t>Algoritmalar</a:t>
            </a:r>
            <a:r>
              <a:rPr lang="en-US" dirty="0"/>
              <a:t> / </a:t>
            </a:r>
            <a:r>
              <a:rPr lang="en-US" dirty="0" err="1"/>
              <a:t>Yazılımlar</a:t>
            </a:r>
            <a:endParaRPr lang="en-US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8E1CC2F-14FD-8A65-F801-991B601E8B73}"/>
              </a:ext>
            </a:extLst>
          </p:cNvPr>
          <p:cNvSpPr txBox="1"/>
          <p:nvPr/>
        </p:nvSpPr>
        <p:spPr>
          <a:xfrm>
            <a:off x="3295594" y="2313859"/>
            <a:ext cx="2563018" cy="9255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baseline="0" dirty="0"/>
              <a:t>IHTAR Data Annotation Tool </a:t>
            </a:r>
          </a:p>
          <a:p>
            <a:pPr algn="ctr"/>
            <a:r>
              <a:rPr lang="en-US" sz="1600" b="1" baseline="0" dirty="0"/>
              <a:t>(Kinematic &amp; </a:t>
            </a:r>
            <a:r>
              <a:rPr lang="en-US" sz="1600" b="1" baseline="0" dirty="0" err="1"/>
              <a:t>RVMap</a:t>
            </a:r>
            <a:r>
              <a:rPr lang="en-US" sz="1600" b="1" baseline="0" dirty="0"/>
              <a:t> Data)</a:t>
            </a:r>
          </a:p>
        </p:txBody>
      </p:sp>
      <p:pic>
        <p:nvPicPr>
          <p:cNvPr id="7" name="Picture 6" descr="Technology at MSU - The New MATLAB Portal has Arrived! | Michigan State  University">
            <a:extLst>
              <a:ext uri="{FF2B5EF4-FFF2-40B4-BE49-F238E27FC236}">
                <a16:creationId xmlns:a16="http://schemas.microsoft.com/office/drawing/2014/main" id="{DECBA6B8-A773-0473-7FC4-FE47BA3A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862" y="1579929"/>
            <a:ext cx="676275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5E2080A7-2429-19D6-381A-57B4FE0D6FE8}"/>
              </a:ext>
            </a:extLst>
          </p:cNvPr>
          <p:cNvSpPr txBox="1"/>
          <p:nvPr/>
        </p:nvSpPr>
        <p:spPr>
          <a:xfrm>
            <a:off x="6441511" y="2313859"/>
            <a:ext cx="2436812" cy="925512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/>
              <a:t>Synthetic Data Generation</a:t>
            </a:r>
          </a:p>
          <a:p>
            <a:pPr algn="ctr"/>
            <a:r>
              <a:rPr lang="en-US" sz="1600" b="1" dirty="0"/>
              <a:t>(Configuration)</a:t>
            </a:r>
          </a:p>
        </p:txBody>
      </p:sp>
      <p:pic>
        <p:nvPicPr>
          <p:cNvPr id="9" name="Picture 8" descr="Technology at MSU - The New MATLAB Portal has Arrived! | Michigan State  University">
            <a:extLst>
              <a:ext uri="{FF2B5EF4-FFF2-40B4-BE49-F238E27FC236}">
                <a16:creationId xmlns:a16="http://schemas.microsoft.com/office/drawing/2014/main" id="{23BA76A8-45AD-68B5-EAD7-5D77960C5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779" y="1579929"/>
            <a:ext cx="676275" cy="67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74996F0-A161-569A-0115-0DEAE73C288A}"/>
              </a:ext>
            </a:extLst>
          </p:cNvPr>
          <p:cNvSpPr txBox="1"/>
          <p:nvPr/>
        </p:nvSpPr>
        <p:spPr>
          <a:xfrm>
            <a:off x="1884301" y="4034312"/>
            <a:ext cx="2436812" cy="92551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baseline="0" dirty="0"/>
              <a:t>Kinematic Model Training</a:t>
            </a:r>
            <a:endParaRPr lang="en-US" sz="1600" b="1" dirty="0"/>
          </a:p>
          <a:p>
            <a:pPr algn="ctr"/>
            <a:r>
              <a:rPr lang="en-US" sz="1600" b="1" baseline="0" dirty="0"/>
              <a:t>(Based o</a:t>
            </a:r>
            <a:r>
              <a:rPr lang="en-US" sz="1600" b="1" dirty="0"/>
              <a:t>n </a:t>
            </a:r>
            <a:r>
              <a:rPr lang="en-US" sz="1600" b="1" dirty="0" err="1"/>
              <a:t>Echodyne</a:t>
            </a:r>
            <a:r>
              <a:rPr lang="en-US" sz="1600" b="1" dirty="0"/>
              <a:t> Radar Tracks)</a:t>
            </a:r>
            <a:endParaRPr lang="en-US" sz="1600" b="1" baseline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8AA634-A545-E7B0-2D66-B35BF9B23B9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8861" y="3413599"/>
            <a:ext cx="557212" cy="620713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BB76BDDA-B026-D141-1C2D-72F3057FDFEE}"/>
              </a:ext>
            </a:extLst>
          </p:cNvPr>
          <p:cNvSpPr txBox="1"/>
          <p:nvPr/>
        </p:nvSpPr>
        <p:spPr>
          <a:xfrm>
            <a:off x="5000849" y="4034312"/>
            <a:ext cx="2436812" cy="925513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baseline="0" dirty="0" err="1"/>
              <a:t>RVMap</a:t>
            </a:r>
            <a:r>
              <a:rPr lang="en-US" sz="1600" b="1" baseline="0" dirty="0"/>
              <a:t> Model Training</a:t>
            </a:r>
            <a:endParaRPr lang="en-US" sz="1600" b="1" dirty="0"/>
          </a:p>
          <a:p>
            <a:pPr algn="ctr"/>
            <a:r>
              <a:rPr lang="en-US" sz="1600" b="1" baseline="0" dirty="0"/>
              <a:t>(Based o</a:t>
            </a:r>
            <a:r>
              <a:rPr lang="en-US" sz="1600" b="1" dirty="0"/>
              <a:t>n </a:t>
            </a:r>
            <a:r>
              <a:rPr lang="en-US" sz="1600" b="1" dirty="0" err="1"/>
              <a:t>Echodyne</a:t>
            </a:r>
            <a:r>
              <a:rPr lang="en-US" sz="1600" b="1" dirty="0"/>
              <a:t> </a:t>
            </a:r>
            <a:r>
              <a:rPr lang="en-US" sz="1600" b="1" dirty="0" err="1"/>
              <a:t>RVMap</a:t>
            </a:r>
            <a:r>
              <a:rPr lang="en-US" sz="1600" b="1" dirty="0"/>
              <a:t> Records)</a:t>
            </a:r>
            <a:endParaRPr lang="en-US" sz="1600" b="1" baseline="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D2F068-F499-C2FC-E5B3-4A1B3D39958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45409" y="3413599"/>
            <a:ext cx="557212" cy="620713"/>
          </a:xfrm>
          <a:prstGeom prst="rect">
            <a:avLst/>
          </a:prstGeom>
        </p:spPr>
      </p:pic>
      <p:sp>
        <p:nvSpPr>
          <p:cNvPr id="14" name="TextBox 3">
            <a:extLst>
              <a:ext uri="{FF2B5EF4-FFF2-40B4-BE49-F238E27FC236}">
                <a16:creationId xmlns:a16="http://schemas.microsoft.com/office/drawing/2014/main" id="{4E0EC727-1B26-E478-B5EF-1C4E3B304185}"/>
              </a:ext>
            </a:extLst>
          </p:cNvPr>
          <p:cNvSpPr txBox="1"/>
          <p:nvPr/>
        </p:nvSpPr>
        <p:spPr>
          <a:xfrm>
            <a:off x="7802494" y="4034313"/>
            <a:ext cx="2751715" cy="9055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baseline="0" dirty="0"/>
              <a:t>Model Evaluation Tool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0B7910-36A5-5ADC-B191-A022FD56E94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17943" y="3333386"/>
            <a:ext cx="629219" cy="700926"/>
          </a:xfrm>
          <a:prstGeom prst="rect">
            <a:avLst/>
          </a:prstGeom>
        </p:spPr>
      </p:pic>
      <p:pic>
        <p:nvPicPr>
          <p:cNvPr id="16" name="Picture 8" descr="C++ Nedir ? - Sakarya Web Tasarım Firmaları - Ali NEDİM">
            <a:extLst>
              <a:ext uri="{FF2B5EF4-FFF2-40B4-BE49-F238E27FC236}">
                <a16:creationId xmlns:a16="http://schemas.microsoft.com/office/drawing/2014/main" id="{F2AE0DC0-40FD-E872-2DE5-F70625BE3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8" t="8875" r="26907" b="12314"/>
          <a:stretch/>
        </p:blipFill>
        <p:spPr bwMode="auto">
          <a:xfrm>
            <a:off x="7321779" y="5070656"/>
            <a:ext cx="788364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5832442F-243F-161D-3E21-4CB21A6D5A6C}"/>
              </a:ext>
            </a:extLst>
          </p:cNvPr>
          <p:cNvSpPr txBox="1"/>
          <p:nvPr/>
        </p:nvSpPr>
        <p:spPr>
          <a:xfrm>
            <a:off x="3102707" y="5802177"/>
            <a:ext cx="2751715" cy="9055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baseline="0" dirty="0"/>
              <a:t>Integrated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562817-29E3-C1FA-7ED3-D4BAA16DD4F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8156" y="5101250"/>
            <a:ext cx="629219" cy="700926"/>
          </a:xfrm>
          <a:prstGeom prst="rect">
            <a:avLst/>
          </a:prstGeom>
        </p:spPr>
      </p:pic>
      <p:sp>
        <p:nvSpPr>
          <p:cNvPr id="19" name="TextBox 3">
            <a:extLst>
              <a:ext uri="{FF2B5EF4-FFF2-40B4-BE49-F238E27FC236}">
                <a16:creationId xmlns:a16="http://schemas.microsoft.com/office/drawing/2014/main" id="{ADDA2CA8-B5DB-594D-4A71-B22A04592771}"/>
              </a:ext>
            </a:extLst>
          </p:cNvPr>
          <p:cNvSpPr txBox="1"/>
          <p:nvPr/>
        </p:nvSpPr>
        <p:spPr>
          <a:xfrm>
            <a:off x="6340103" y="5786375"/>
            <a:ext cx="2751715" cy="905500"/>
          </a:xfrm>
          <a:prstGeom prst="rect">
            <a:avLst/>
          </a:prstGeom>
          <a:solidFill>
            <a:schemeClr val="lt1"/>
          </a:solidFill>
          <a:ln w="952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baseline="0" dirty="0"/>
              <a:t>Integrated System</a:t>
            </a:r>
          </a:p>
        </p:txBody>
      </p:sp>
    </p:spTree>
    <p:extLst>
      <p:ext uri="{BB962C8B-B14F-4D97-AF65-F5344CB8AC3E}">
        <p14:creationId xmlns:p14="http://schemas.microsoft.com/office/powerpoint/2010/main" val="3641673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2E0A-E561-AEC4-17EE-C2EE3933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Kinematik</a:t>
            </a:r>
            <a:r>
              <a:rPr lang="en-US" dirty="0"/>
              <a:t> Model </a:t>
            </a:r>
            <a:r>
              <a:rPr lang="en-US" dirty="0" err="1"/>
              <a:t>Eğitimi</a:t>
            </a:r>
            <a:endParaRPr lang="en-US" dirty="0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72423A5-8F93-7317-F9A1-A49950BBC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31" y="2447731"/>
            <a:ext cx="4410269" cy="4410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9FFF72-C107-1400-EEE5-A0B8352DA9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8926"/>
            <a:ext cx="7878148" cy="3939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E8D67F-9D18-7F69-5CE8-8DCD6A10746C}"/>
              </a:ext>
            </a:extLst>
          </p:cNvPr>
          <p:cNvSpPr txBox="1"/>
          <p:nvPr/>
        </p:nvSpPr>
        <p:spPr>
          <a:xfrm>
            <a:off x="755780" y="1772816"/>
            <a:ext cx="6531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</a:t>
            </a:r>
            <a:r>
              <a:rPr lang="en-US" dirty="0" err="1"/>
              <a:t>eğitimi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oluşan</a:t>
            </a:r>
            <a:r>
              <a:rPr lang="en-US" dirty="0"/>
              <a:t> </a:t>
            </a:r>
            <a:r>
              <a:rPr lang="en-US" dirty="0" err="1"/>
              <a:t>kayıp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doğruluk</a:t>
            </a:r>
            <a:r>
              <a:rPr lang="en-US" dirty="0"/>
              <a:t> </a:t>
            </a:r>
            <a:r>
              <a:rPr lang="en-US" dirty="0" err="1"/>
              <a:t>grafikleri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kaydedilmektedir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sırasında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verdiği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</a:t>
            </a:r>
            <a:r>
              <a:rPr lang="en-US" dirty="0" err="1"/>
              <a:t>kararları</a:t>
            </a:r>
            <a:r>
              <a:rPr lang="en-US" dirty="0"/>
              <a:t>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kalitesini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çıkarmaktadır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081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DA620-8C08-77AF-6C43-11571905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 </a:t>
            </a:r>
            <a:r>
              <a:rPr lang="en-US" dirty="0" err="1"/>
              <a:t>Sonuçları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A36C7-BE5E-A20C-48B5-A33327223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7441"/>
            <a:ext cx="12192000" cy="32183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7E6DF-2429-856B-B632-395F489A8F0F}"/>
              </a:ext>
            </a:extLst>
          </p:cNvPr>
          <p:cNvSpPr txBox="1"/>
          <p:nvPr/>
        </p:nvSpPr>
        <p:spPr>
          <a:xfrm>
            <a:off x="612648" y="1645920"/>
            <a:ext cx="6148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En</a:t>
            </a:r>
            <a:r>
              <a:rPr lang="en-US" dirty="0"/>
              <a:t> iyi model </a:t>
            </a:r>
            <a:r>
              <a:rPr lang="en-US" dirty="0" err="1"/>
              <a:t>sonuçları</a:t>
            </a:r>
            <a:r>
              <a:rPr lang="en-US" dirty="0"/>
              <a:t> her test </a:t>
            </a:r>
            <a:r>
              <a:rPr lang="en-US" dirty="0" err="1"/>
              <a:t>senaryosundan</a:t>
            </a:r>
            <a:r>
              <a:rPr lang="en-US" dirty="0"/>
              <a:t> </a:t>
            </a:r>
            <a:r>
              <a:rPr lang="en-US" dirty="0" err="1"/>
              <a:t>aldığı</a:t>
            </a:r>
            <a:r>
              <a:rPr lang="en-US" dirty="0"/>
              <a:t> </a:t>
            </a:r>
            <a:r>
              <a:rPr lang="en-US" dirty="0" err="1"/>
              <a:t>başarılar</a:t>
            </a:r>
            <a:r>
              <a:rPr lang="en-US" dirty="0"/>
              <a:t> </a:t>
            </a:r>
            <a:r>
              <a:rPr lang="en-US" dirty="0" err="1"/>
              <a:t>kaydedilmekte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sıralanmaktadır</a:t>
            </a:r>
            <a:r>
              <a:rPr lang="en-US" dirty="0"/>
              <a:t>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97542-6BDB-F5C6-6760-34B8DF5CC25A}"/>
              </a:ext>
            </a:extLst>
          </p:cNvPr>
          <p:cNvSpPr txBox="1"/>
          <p:nvPr/>
        </p:nvSpPr>
        <p:spPr>
          <a:xfrm>
            <a:off x="3424335" y="5760720"/>
            <a:ext cx="54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Batch: </a:t>
            </a:r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senaryoların</a:t>
            </a:r>
            <a:r>
              <a:rPr lang="en-US" dirty="0"/>
              <a:t> </a:t>
            </a:r>
            <a:r>
              <a:rPr lang="en-US" dirty="0" err="1"/>
              <a:t>birleşimidir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80946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7C94D-D08B-42C1-B8C6-EEF38E0C5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Acar Model vs IHTAR Model: </a:t>
            </a:r>
            <a:r>
              <a:rPr lang="en-US" dirty="0" err="1"/>
              <a:t>Yedigen</a:t>
            </a:r>
            <a:r>
              <a:rPr lang="en-US" dirty="0"/>
              <a:t> </a:t>
            </a:r>
            <a:r>
              <a:rPr lang="en-US" dirty="0" err="1"/>
              <a:t>Senaryosu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315C24-C392-A33C-B986-94510AE79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3446"/>
            <a:ext cx="4596198" cy="50198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7DEAE9C-1C9A-F55E-B06A-C6F1E7E57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198" y="1903446"/>
            <a:ext cx="4505174" cy="50198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21FF11F-A9F3-6DD8-76E4-673F1BA86588}"/>
              </a:ext>
            </a:extLst>
          </p:cNvPr>
          <p:cNvSpPr txBox="1"/>
          <p:nvPr/>
        </p:nvSpPr>
        <p:spPr>
          <a:xfrm>
            <a:off x="1525736" y="3978732"/>
            <a:ext cx="1954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Acar Accuracy: 0.7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ED2FCE-2151-63EB-332C-38CB6EB7A6B6}"/>
              </a:ext>
            </a:extLst>
          </p:cNvPr>
          <p:cNvSpPr txBox="1"/>
          <p:nvPr/>
        </p:nvSpPr>
        <p:spPr>
          <a:xfrm>
            <a:off x="6096000" y="3978732"/>
            <a:ext cx="173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IHTAR Model Accuracy: 0.97</a:t>
            </a:r>
          </a:p>
        </p:txBody>
      </p:sp>
      <p:pic>
        <p:nvPicPr>
          <p:cNvPr id="1028" name="Picture 3">
            <a:extLst>
              <a:ext uri="{FF2B5EF4-FFF2-40B4-BE49-F238E27FC236}">
                <a16:creationId xmlns:a16="http://schemas.microsoft.com/office/drawing/2014/main" id="{AFC3E944-CAFB-A57C-7B8C-B5EB07744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835" y="0"/>
            <a:ext cx="3316165" cy="2624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336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5082-01D0-F673-6157-4ACB5331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Acar Model vs IHTAR Model: </a:t>
            </a:r>
            <a:r>
              <a:rPr lang="en-US" dirty="0" err="1"/>
              <a:t>Zikzak</a:t>
            </a:r>
            <a:r>
              <a:rPr lang="en-US" dirty="0"/>
              <a:t> </a:t>
            </a:r>
            <a:r>
              <a:rPr lang="en-US" dirty="0" err="1"/>
              <a:t>Senaryosu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FB56BD-0135-8285-9F0F-1F5C71B93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7828"/>
            <a:ext cx="4385388" cy="473017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50F895-B508-12E9-79DF-E2B7D472D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88" y="2173199"/>
            <a:ext cx="4198531" cy="4684802"/>
          </a:xfrm>
          <a:prstGeom prst="rect">
            <a:avLst/>
          </a:prstGeom>
        </p:spPr>
      </p:pic>
      <p:pic>
        <p:nvPicPr>
          <p:cNvPr id="2051" name="Picture 1">
            <a:extLst>
              <a:ext uri="{FF2B5EF4-FFF2-40B4-BE49-F238E27FC236}">
                <a16:creationId xmlns:a16="http://schemas.microsoft.com/office/drawing/2014/main" id="{53129E75-AD3D-E452-C3C8-D373EE46C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834" y="0"/>
            <a:ext cx="3694165" cy="2920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988309-2B93-79CB-377D-5B27B640579E}"/>
              </a:ext>
            </a:extLst>
          </p:cNvPr>
          <p:cNvSpPr txBox="1"/>
          <p:nvPr/>
        </p:nvSpPr>
        <p:spPr>
          <a:xfrm>
            <a:off x="746449" y="1645920"/>
            <a:ext cx="294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Acar Accuracy: 0.42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FF187-564C-650A-9FE5-F7DF2C7ECA8A}"/>
              </a:ext>
            </a:extLst>
          </p:cNvPr>
          <p:cNvSpPr txBox="1"/>
          <p:nvPr/>
        </p:nvSpPr>
        <p:spPr>
          <a:xfrm>
            <a:off x="4858895" y="1651479"/>
            <a:ext cx="294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IHTAR Accuracy: 0.82</a:t>
            </a:r>
          </a:p>
        </p:txBody>
      </p:sp>
    </p:spTree>
    <p:extLst>
      <p:ext uri="{BB962C8B-B14F-4D97-AF65-F5344CB8AC3E}">
        <p14:creationId xmlns:p14="http://schemas.microsoft.com/office/powerpoint/2010/main" val="105515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2D94-2ED6-F741-1907-E77F179EA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097280"/>
            <a:ext cx="10972800" cy="548640"/>
          </a:xfrm>
        </p:spPr>
        <p:txBody>
          <a:bodyPr/>
          <a:lstStyle/>
          <a:p>
            <a:r>
              <a:rPr lang="en-US" dirty="0"/>
              <a:t>Acar Model vs IHTAR Model: </a:t>
            </a:r>
            <a:r>
              <a:rPr lang="en-US" dirty="0" err="1"/>
              <a:t>Çember</a:t>
            </a:r>
            <a:r>
              <a:rPr lang="en-US" dirty="0"/>
              <a:t> </a:t>
            </a:r>
            <a:r>
              <a:rPr lang="en-US" dirty="0" err="1"/>
              <a:t>Senaryosu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4A996-3EF5-3EB7-EB51-967BDE07E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961"/>
            <a:ext cx="4323219" cy="46790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28D05-3793-DAC3-678F-D4C83CB32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171" y="2086934"/>
            <a:ext cx="4323219" cy="47710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A06AE80-FBDD-59C7-337D-7DFAC4B6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542" y="0"/>
            <a:ext cx="3766457" cy="2959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3257E-40E0-F26B-2B44-B23B66312C97}"/>
              </a:ext>
            </a:extLst>
          </p:cNvPr>
          <p:cNvSpPr txBox="1"/>
          <p:nvPr/>
        </p:nvSpPr>
        <p:spPr>
          <a:xfrm>
            <a:off x="687750" y="3847944"/>
            <a:ext cx="294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Acar Accuracy: 0.78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47F0B3-B40B-4A84-0353-34671A91F9F8}"/>
              </a:ext>
            </a:extLst>
          </p:cNvPr>
          <p:cNvSpPr txBox="1"/>
          <p:nvPr/>
        </p:nvSpPr>
        <p:spPr>
          <a:xfrm>
            <a:off x="5082830" y="3847944"/>
            <a:ext cx="294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IHTAR Accuracy: 0.92</a:t>
            </a:r>
          </a:p>
        </p:txBody>
      </p:sp>
    </p:spTree>
    <p:extLst>
      <p:ext uri="{BB962C8B-B14F-4D97-AF65-F5344CB8AC3E}">
        <p14:creationId xmlns:p14="http://schemas.microsoft.com/office/powerpoint/2010/main" val="2283030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4680"/>
            <a:ext cx="10972800" cy="548640"/>
          </a:xfrm>
        </p:spPr>
        <p:txBody>
          <a:bodyPr/>
          <a:lstStyle/>
          <a:p>
            <a:pPr algn="ctr"/>
            <a:r>
              <a:rPr lang="en-US" dirty="0" err="1"/>
              <a:t>Kinematik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Model </a:t>
            </a:r>
            <a:r>
              <a:rPr lang="en-US" dirty="0" err="1"/>
              <a:t>Değerlendirme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2484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ED7014-20EC-92DF-F916-6CCE3CF93283}"/>
              </a:ext>
            </a:extLst>
          </p:cNvPr>
          <p:cNvSpPr/>
          <p:nvPr/>
        </p:nvSpPr>
        <p:spPr>
          <a:xfrm>
            <a:off x="269291" y="3292175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-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0DE04-5DA7-D079-C715-3B1896889AC0}"/>
              </a:ext>
            </a:extLst>
          </p:cNvPr>
          <p:cNvSpPr/>
          <p:nvPr/>
        </p:nvSpPr>
        <p:spPr>
          <a:xfrm>
            <a:off x="2245956" y="3432278"/>
            <a:ext cx="2042093" cy="71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Training</a:t>
            </a:r>
          </a:p>
          <a:p>
            <a:pPr algn="ctr"/>
            <a:r>
              <a:rPr lang="en-US" sz="1100" dirty="0"/>
              <a:t>(Combinations, Hyperparameter tuning </a:t>
            </a:r>
            <a:r>
              <a:rPr lang="en-US" sz="1100" dirty="0" err="1"/>
              <a:t>etc</a:t>
            </a:r>
            <a:r>
              <a:rPr lang="en-US" sz="1100" dirty="0"/>
              <a:t>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24524D-5731-0CBE-86CC-32665234D7CE}"/>
              </a:ext>
            </a:extLst>
          </p:cNvPr>
          <p:cNvCxnSpPr>
            <a:cxnSpLocks/>
          </p:cNvCxnSpPr>
          <p:nvPr/>
        </p:nvCxnSpPr>
        <p:spPr>
          <a:xfrm flipV="1">
            <a:off x="3182645" y="4131376"/>
            <a:ext cx="0" cy="104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CABCBC-9730-6E65-3E9B-A80AFE51FAA5}"/>
              </a:ext>
            </a:extLst>
          </p:cNvPr>
          <p:cNvSpPr txBox="1"/>
          <p:nvPr/>
        </p:nvSpPr>
        <p:spPr>
          <a:xfrm>
            <a:off x="2201658" y="5196699"/>
            <a:ext cx="2042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Training Dataset</a:t>
            </a:r>
          </a:p>
          <a:p>
            <a:pPr algn="ctr"/>
            <a:r>
              <a:rPr lang="en-US" dirty="0"/>
              <a:t>(Train-Val-Test Split)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356702-066E-6413-D813-F75DF673E02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627573" y="3790708"/>
            <a:ext cx="618383" cy="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F09F33-2E40-A56D-B244-DCAA9A50BFF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88049" y="3790708"/>
            <a:ext cx="1574517" cy="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CA8548-AE18-724E-3331-5D686C676486}"/>
              </a:ext>
            </a:extLst>
          </p:cNvPr>
          <p:cNvSpPr txBox="1"/>
          <p:nvPr/>
        </p:nvSpPr>
        <p:spPr>
          <a:xfrm>
            <a:off x="4690864" y="3351536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output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DC457-615B-F7DF-B6E8-2B56F94E024D}"/>
              </a:ext>
            </a:extLst>
          </p:cNvPr>
          <p:cNvSpPr txBox="1"/>
          <p:nvPr/>
        </p:nvSpPr>
        <p:spPr>
          <a:xfrm>
            <a:off x="1577195" y="1014970"/>
            <a:ext cx="263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Model Training Validation</a:t>
            </a:r>
          </a:p>
          <a:p>
            <a:pPr algn="ctr"/>
            <a:r>
              <a:rPr lang="en-US" b="1" dirty="0"/>
              <a:t>(Model Selection)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F3ECB-14E4-F705-6B41-738CC6C81B34}"/>
              </a:ext>
            </a:extLst>
          </p:cNvPr>
          <p:cNvCxnSpPr>
            <a:cxnSpLocks/>
          </p:cNvCxnSpPr>
          <p:nvPr/>
        </p:nvCxnSpPr>
        <p:spPr>
          <a:xfrm flipV="1">
            <a:off x="4141784" y="5553839"/>
            <a:ext cx="42387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F05A6B-2FB8-02D5-1BAE-95DB829AF21E}"/>
              </a:ext>
            </a:extLst>
          </p:cNvPr>
          <p:cNvSpPr txBox="1"/>
          <p:nvPr/>
        </p:nvSpPr>
        <p:spPr>
          <a:xfrm>
            <a:off x="8540409" y="5092173"/>
            <a:ext cx="3749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Dataset Synthetic Extension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Vel: 0.45x, 0.7x, 1.2x, 1.45x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(1.7x)</a:t>
            </a:r>
          </a:p>
          <a:p>
            <a:pPr marL="285750" indent="-285750">
              <a:buFontTx/>
              <a:buChar char="-"/>
            </a:pPr>
            <a:r>
              <a:rPr lang="en-US" dirty="0"/>
              <a:t>Az: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/>
              <a:t>-180, -60, 60 degrees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23845-6F6D-45A4-4945-F3F03C712634}"/>
              </a:ext>
            </a:extLst>
          </p:cNvPr>
          <p:cNvSpPr txBox="1"/>
          <p:nvPr/>
        </p:nvSpPr>
        <p:spPr>
          <a:xfrm>
            <a:off x="7510449" y="1650248"/>
            <a:ext cx="3749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Dataset Synthetic Extension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Vel: 0.45x, 0.7x, 1.2x, 1.45x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(1.7x)</a:t>
            </a:r>
          </a:p>
          <a:p>
            <a:pPr marL="285750" indent="-285750">
              <a:buFontTx/>
              <a:buChar char="-"/>
            </a:pPr>
            <a:r>
              <a:rPr lang="en-US" dirty="0"/>
              <a:t>Az: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/>
              <a:t>-180, -60, 60 degrees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7CA0E-0D3D-77B6-4CFD-A6C16CA8FC2D}"/>
              </a:ext>
            </a:extLst>
          </p:cNvPr>
          <p:cNvSpPr txBox="1"/>
          <p:nvPr/>
        </p:nvSpPr>
        <p:spPr>
          <a:xfrm>
            <a:off x="5954843" y="1938432"/>
            <a:ext cx="121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Flights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4F2DF4-3951-8177-B1F2-FEC73B0135D3}"/>
              </a:ext>
            </a:extLst>
          </p:cNvPr>
          <p:cNvSpPr/>
          <p:nvPr/>
        </p:nvSpPr>
        <p:spPr>
          <a:xfrm>
            <a:off x="5862566" y="3297942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761DF-1852-4E29-A660-D5600231F526}"/>
              </a:ext>
            </a:extLst>
          </p:cNvPr>
          <p:cNvSpPr txBox="1"/>
          <p:nvPr/>
        </p:nvSpPr>
        <p:spPr>
          <a:xfrm>
            <a:off x="7456368" y="1003916"/>
            <a:ext cx="279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Test Validation</a:t>
            </a:r>
          </a:p>
          <a:p>
            <a:pPr algn="ctr"/>
            <a:r>
              <a:rPr lang="en-US" b="1" dirty="0"/>
              <a:t>(Model Comparison)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FDE73-3F47-DC74-8F3D-27480DD26CF0}"/>
              </a:ext>
            </a:extLst>
          </p:cNvPr>
          <p:cNvSpPr/>
          <p:nvPr/>
        </p:nvSpPr>
        <p:spPr>
          <a:xfrm>
            <a:off x="8185211" y="3298808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CC8B27-5BFC-218D-5B14-D2D9169ADF7F}"/>
              </a:ext>
            </a:extLst>
          </p:cNvPr>
          <p:cNvCxnSpPr>
            <a:cxnSpLocks/>
          </p:cNvCxnSpPr>
          <p:nvPr/>
        </p:nvCxnSpPr>
        <p:spPr>
          <a:xfrm>
            <a:off x="7165998" y="3798168"/>
            <a:ext cx="1028091" cy="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E656EF-C35A-EC4B-C227-610BCA59E4B6}"/>
              </a:ext>
            </a:extLst>
          </p:cNvPr>
          <p:cNvCxnSpPr>
            <a:cxnSpLocks/>
          </p:cNvCxnSpPr>
          <p:nvPr/>
        </p:nvCxnSpPr>
        <p:spPr>
          <a:xfrm>
            <a:off x="9552371" y="3805628"/>
            <a:ext cx="102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961DA4A-3E24-F790-83DA-8F062C9BA035}"/>
              </a:ext>
            </a:extLst>
          </p:cNvPr>
          <p:cNvSpPr/>
          <p:nvPr/>
        </p:nvSpPr>
        <p:spPr>
          <a:xfrm>
            <a:off x="10580462" y="3305402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0BFD91-BC32-36ED-B78B-449A1C661026}"/>
              </a:ext>
            </a:extLst>
          </p:cNvPr>
          <p:cNvCxnSpPr>
            <a:cxnSpLocks/>
          </p:cNvCxnSpPr>
          <p:nvPr/>
        </p:nvCxnSpPr>
        <p:spPr>
          <a:xfrm>
            <a:off x="6541707" y="2313531"/>
            <a:ext cx="0" cy="97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70DBFC-F85A-79D8-15C6-52008CB4B7BC}"/>
              </a:ext>
            </a:extLst>
          </p:cNvPr>
          <p:cNvCxnSpPr>
            <a:cxnSpLocks/>
          </p:cNvCxnSpPr>
          <p:nvPr/>
        </p:nvCxnSpPr>
        <p:spPr>
          <a:xfrm>
            <a:off x="8885412" y="2573578"/>
            <a:ext cx="0" cy="73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314B44-B4F8-CB9B-A876-DB25E1D7F10A}"/>
              </a:ext>
            </a:extLst>
          </p:cNvPr>
          <p:cNvCxnSpPr>
            <a:cxnSpLocks/>
          </p:cNvCxnSpPr>
          <p:nvPr/>
        </p:nvCxnSpPr>
        <p:spPr>
          <a:xfrm flipV="1">
            <a:off x="11348380" y="4298455"/>
            <a:ext cx="0" cy="8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B844DE-9DEE-A5BE-0658-CBCAD86FC2F4}"/>
              </a:ext>
            </a:extLst>
          </p:cNvPr>
          <p:cNvSpPr/>
          <p:nvPr/>
        </p:nvSpPr>
        <p:spPr>
          <a:xfrm>
            <a:off x="133165" y="1650248"/>
            <a:ext cx="5003094" cy="478764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F2775-9ED9-6B32-94E6-F0F2068654F2}"/>
              </a:ext>
            </a:extLst>
          </p:cNvPr>
          <p:cNvSpPr/>
          <p:nvPr/>
        </p:nvSpPr>
        <p:spPr>
          <a:xfrm>
            <a:off x="5649879" y="1650247"/>
            <a:ext cx="6408956" cy="478764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60668-1C01-FC75-7324-A36DD9265EFC}"/>
              </a:ext>
            </a:extLst>
          </p:cNvPr>
          <p:cNvCxnSpPr>
            <a:stCxn id="26" idx="2"/>
          </p:cNvCxnSpPr>
          <p:nvPr/>
        </p:nvCxnSpPr>
        <p:spPr>
          <a:xfrm>
            <a:off x="8854357" y="6437890"/>
            <a:ext cx="0" cy="4133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D910D8-CA36-8564-EAB3-AFB35545F726}"/>
              </a:ext>
            </a:extLst>
          </p:cNvPr>
          <p:cNvCxnSpPr>
            <a:cxnSpLocks/>
          </p:cNvCxnSpPr>
          <p:nvPr/>
        </p:nvCxnSpPr>
        <p:spPr>
          <a:xfrm flipH="1">
            <a:off x="2938645" y="6833525"/>
            <a:ext cx="59157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C3FAF9-6510-6548-AD0A-6FBE503968E1}"/>
              </a:ext>
            </a:extLst>
          </p:cNvPr>
          <p:cNvCxnSpPr/>
          <p:nvPr/>
        </p:nvCxnSpPr>
        <p:spPr>
          <a:xfrm flipV="1">
            <a:off x="2938645" y="6437890"/>
            <a:ext cx="0" cy="41339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5901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9746A1-B540-56EC-6804-A25A4EC7A683}"/>
              </a:ext>
            </a:extLst>
          </p:cNvPr>
          <p:cNvSpPr txBox="1"/>
          <p:nvPr/>
        </p:nvSpPr>
        <p:spPr>
          <a:xfrm>
            <a:off x="5338168" y="5221740"/>
            <a:ext cx="3749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Dataset Synthetic Extension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Vel: 0.45x, 0.7x, 1.2x, 1.45x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(1.7x)</a:t>
            </a:r>
          </a:p>
          <a:p>
            <a:pPr marL="285750" indent="-285750">
              <a:buFontTx/>
              <a:buChar char="-"/>
            </a:pPr>
            <a:r>
              <a:rPr lang="en-US" dirty="0"/>
              <a:t>Az: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/>
              <a:t>-180, -60, 60 degrees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F61E6-8ACB-BEDD-7500-0804FE2A58EA}"/>
              </a:ext>
            </a:extLst>
          </p:cNvPr>
          <p:cNvSpPr txBox="1"/>
          <p:nvPr/>
        </p:nvSpPr>
        <p:spPr>
          <a:xfrm>
            <a:off x="4308208" y="1779815"/>
            <a:ext cx="3749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Dataset Synthetic Extension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Vel: 0.45x, 0.7x, 1.2x, 1.45x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(1.7x)</a:t>
            </a:r>
          </a:p>
          <a:p>
            <a:pPr marL="285750" indent="-285750">
              <a:buFontTx/>
              <a:buChar char="-"/>
            </a:pPr>
            <a:r>
              <a:rPr lang="en-US" dirty="0"/>
              <a:t>Az: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/>
              <a:t>-180, -60, 60 degrees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B2B10-8C08-E8B9-CF85-871D3A812758}"/>
              </a:ext>
            </a:extLst>
          </p:cNvPr>
          <p:cNvSpPr txBox="1"/>
          <p:nvPr/>
        </p:nvSpPr>
        <p:spPr>
          <a:xfrm>
            <a:off x="2752602" y="2067999"/>
            <a:ext cx="121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Flights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2F6AB2-51A1-ABC0-CCC7-CEC03087F7D9}"/>
              </a:ext>
            </a:extLst>
          </p:cNvPr>
          <p:cNvSpPr/>
          <p:nvPr/>
        </p:nvSpPr>
        <p:spPr>
          <a:xfrm>
            <a:off x="2660325" y="3427509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B78863-92BA-F9E4-1279-ED1B6D7856DD}"/>
              </a:ext>
            </a:extLst>
          </p:cNvPr>
          <p:cNvSpPr txBox="1"/>
          <p:nvPr/>
        </p:nvSpPr>
        <p:spPr>
          <a:xfrm>
            <a:off x="4554753" y="1034261"/>
            <a:ext cx="22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Model Test Validation</a:t>
            </a:r>
          </a:p>
          <a:p>
            <a:pPr algn="ctr"/>
            <a:r>
              <a:rPr lang="en-US" b="1" dirty="0"/>
              <a:t>(Model Comparison)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06B9C-1737-80CB-7A4F-04971EBC6342}"/>
              </a:ext>
            </a:extLst>
          </p:cNvPr>
          <p:cNvSpPr/>
          <p:nvPr/>
        </p:nvSpPr>
        <p:spPr>
          <a:xfrm>
            <a:off x="4982970" y="3428375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8AFA8DD-7934-7663-C097-131C5B40FF51}"/>
              </a:ext>
            </a:extLst>
          </p:cNvPr>
          <p:cNvCxnSpPr>
            <a:cxnSpLocks/>
          </p:cNvCxnSpPr>
          <p:nvPr/>
        </p:nvCxnSpPr>
        <p:spPr>
          <a:xfrm>
            <a:off x="3963757" y="3927735"/>
            <a:ext cx="1028091" cy="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0C79D1-6806-0DC2-0862-4EBFE94BC018}"/>
              </a:ext>
            </a:extLst>
          </p:cNvPr>
          <p:cNvCxnSpPr>
            <a:cxnSpLocks/>
          </p:cNvCxnSpPr>
          <p:nvPr/>
        </p:nvCxnSpPr>
        <p:spPr>
          <a:xfrm>
            <a:off x="6350130" y="3935195"/>
            <a:ext cx="102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4718C6B-66D3-7A0F-D07C-8A4A474ADDC4}"/>
              </a:ext>
            </a:extLst>
          </p:cNvPr>
          <p:cNvSpPr/>
          <p:nvPr/>
        </p:nvSpPr>
        <p:spPr>
          <a:xfrm>
            <a:off x="7378221" y="3434969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3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9BB7931-5690-E493-9641-ED90260B7114}"/>
              </a:ext>
            </a:extLst>
          </p:cNvPr>
          <p:cNvCxnSpPr>
            <a:cxnSpLocks/>
          </p:cNvCxnSpPr>
          <p:nvPr/>
        </p:nvCxnSpPr>
        <p:spPr>
          <a:xfrm>
            <a:off x="3339466" y="2443098"/>
            <a:ext cx="0" cy="97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2D8C8E9-2C24-0F2F-75CC-B4202EBA7284}"/>
              </a:ext>
            </a:extLst>
          </p:cNvPr>
          <p:cNvCxnSpPr>
            <a:cxnSpLocks/>
          </p:cNvCxnSpPr>
          <p:nvPr/>
        </p:nvCxnSpPr>
        <p:spPr>
          <a:xfrm>
            <a:off x="5683171" y="2703145"/>
            <a:ext cx="0" cy="73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904E4F-4D33-6FA6-5B60-6B8A4F7E333B}"/>
              </a:ext>
            </a:extLst>
          </p:cNvPr>
          <p:cNvCxnSpPr>
            <a:cxnSpLocks/>
          </p:cNvCxnSpPr>
          <p:nvPr/>
        </p:nvCxnSpPr>
        <p:spPr>
          <a:xfrm flipV="1">
            <a:off x="8146139" y="4428022"/>
            <a:ext cx="0" cy="8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3549E66-44A6-8842-80C6-B8DC916510B2}"/>
              </a:ext>
            </a:extLst>
          </p:cNvPr>
          <p:cNvSpPr/>
          <p:nvPr/>
        </p:nvSpPr>
        <p:spPr>
          <a:xfrm>
            <a:off x="2447638" y="1779814"/>
            <a:ext cx="6408956" cy="478764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A6239-0A39-32AA-F01F-13E0B1E7D5B3}"/>
              </a:ext>
            </a:extLst>
          </p:cNvPr>
          <p:cNvSpPr txBox="1"/>
          <p:nvPr/>
        </p:nvSpPr>
        <p:spPr>
          <a:xfrm>
            <a:off x="329688" y="2368725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Alt-1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26530-F132-955E-3A3D-A3C66FA8AE93}"/>
              </a:ext>
            </a:extLst>
          </p:cNvPr>
          <p:cNvSpPr txBox="1"/>
          <p:nvPr/>
        </p:nvSpPr>
        <p:spPr>
          <a:xfrm>
            <a:off x="326206" y="3042142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Alt-1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E3B6C3-7A5D-5645-7D48-578BA36F828D}"/>
              </a:ext>
            </a:extLst>
          </p:cNvPr>
          <p:cNvSpPr txBox="1"/>
          <p:nvPr/>
        </p:nvSpPr>
        <p:spPr>
          <a:xfrm>
            <a:off x="326206" y="3646953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Alt-1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4902F1-813F-04A7-B90C-8913EB9C31EC}"/>
              </a:ext>
            </a:extLst>
          </p:cNvPr>
          <p:cNvSpPr txBox="1"/>
          <p:nvPr/>
        </p:nvSpPr>
        <p:spPr>
          <a:xfrm>
            <a:off x="326206" y="4361487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Alt-1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49331-8026-9785-FF20-2C047ED7D767}"/>
              </a:ext>
            </a:extLst>
          </p:cNvPr>
          <p:cNvSpPr txBox="1"/>
          <p:nvPr/>
        </p:nvSpPr>
        <p:spPr>
          <a:xfrm>
            <a:off x="820351" y="4845188"/>
            <a:ext cx="2423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F68F2B-F1D4-212F-4B38-B025BE286371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626838" y="2553391"/>
            <a:ext cx="820800" cy="87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13D48B-335E-C9A5-5916-A0D90876F082}"/>
              </a:ext>
            </a:extLst>
          </p:cNvPr>
          <p:cNvCxnSpPr>
            <a:cxnSpLocks/>
          </p:cNvCxnSpPr>
          <p:nvPr/>
        </p:nvCxnSpPr>
        <p:spPr>
          <a:xfrm>
            <a:off x="1564289" y="3209461"/>
            <a:ext cx="928884" cy="479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11271A-E7EE-CBD4-20C6-1CBBBCE1E65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1623356" y="3831619"/>
            <a:ext cx="824282" cy="106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0D4B48-1A25-DBBC-57C3-6CF5273B7F0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1527235" y="4173636"/>
            <a:ext cx="920403" cy="367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1BE031-2749-F64F-8FEE-E26910FC2A8E}"/>
              </a:ext>
            </a:extLst>
          </p:cNvPr>
          <p:cNvCxnSpPr>
            <a:cxnSpLocks/>
          </p:cNvCxnSpPr>
          <p:nvPr/>
        </p:nvCxnSpPr>
        <p:spPr>
          <a:xfrm flipV="1">
            <a:off x="1527235" y="4453777"/>
            <a:ext cx="920403" cy="66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EB548E7-548E-5247-F7A4-5E6572D34CF3}"/>
              </a:ext>
            </a:extLst>
          </p:cNvPr>
          <p:cNvCxnSpPr>
            <a:cxnSpLocks/>
          </p:cNvCxnSpPr>
          <p:nvPr/>
        </p:nvCxnSpPr>
        <p:spPr>
          <a:xfrm flipV="1">
            <a:off x="1349760" y="5246826"/>
            <a:ext cx="1097878" cy="470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C9D41A8-CD9D-AB7C-652D-0E9F2D227FAF}"/>
              </a:ext>
            </a:extLst>
          </p:cNvPr>
          <p:cNvSpPr txBox="1"/>
          <p:nvPr/>
        </p:nvSpPr>
        <p:spPr>
          <a:xfrm>
            <a:off x="9616440" y="3780825"/>
            <a:ext cx="177548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b="1" dirty="0"/>
              <a:t>Precise Decision </a:t>
            </a:r>
          </a:p>
          <a:p>
            <a:pPr algn="ctr"/>
            <a:r>
              <a:rPr lang="en-US" b="1" dirty="0"/>
              <a:t>Algorithm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404150-C297-926F-277B-A2627286F54A}"/>
              </a:ext>
            </a:extLst>
          </p:cNvPr>
          <p:cNvCxnSpPr>
            <a:cxnSpLocks/>
          </p:cNvCxnSpPr>
          <p:nvPr/>
        </p:nvCxnSpPr>
        <p:spPr>
          <a:xfrm>
            <a:off x="8913678" y="4112868"/>
            <a:ext cx="667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184FB3E-53A1-BCEA-0629-F6E72F210928}"/>
              </a:ext>
            </a:extLst>
          </p:cNvPr>
          <p:cNvCxnSpPr>
            <a:cxnSpLocks/>
          </p:cNvCxnSpPr>
          <p:nvPr/>
        </p:nvCxnSpPr>
        <p:spPr>
          <a:xfrm>
            <a:off x="11391926" y="4103990"/>
            <a:ext cx="66725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53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4898"/>
            <a:ext cx="10972800" cy="10482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Kinematik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Model </a:t>
            </a:r>
            <a:r>
              <a:rPr lang="en-US" dirty="0" err="1"/>
              <a:t>Değerlendirme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Akış</a:t>
            </a:r>
            <a:r>
              <a:rPr lang="en-US" dirty="0"/>
              <a:t> [</a:t>
            </a:r>
            <a:r>
              <a:rPr lang="en-US" dirty="0" err="1"/>
              <a:t>Echodyne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63260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316E4-3E16-57D2-3D4F-DE7DE69F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</a:t>
            </a:r>
            <a:r>
              <a:rPr lang="en-US" b="1" dirty="0" err="1"/>
              <a:t>Karşılaştırma</a:t>
            </a:r>
            <a:r>
              <a:rPr lang="en-US" b="1" dirty="0"/>
              <a:t> – LSTM Base vs FCN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07EBE-F6A9-3F78-6165-C06BEC75A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3101"/>
            <a:ext cx="7498080" cy="4587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817858-8371-1701-1AB2-4E4D09E9353E}"/>
              </a:ext>
            </a:extLst>
          </p:cNvPr>
          <p:cNvSpPr txBox="1"/>
          <p:nvPr/>
        </p:nvSpPr>
        <p:spPr>
          <a:xfrm>
            <a:off x="7498080" y="3116466"/>
            <a:ext cx="450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</a:rPr>
              <a:t>Both models are insensitive to az. changes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F4BC52-D635-CB47-18DE-E4675B69FA30}"/>
              </a:ext>
            </a:extLst>
          </p:cNvPr>
          <p:cNvSpPr/>
          <p:nvPr/>
        </p:nvSpPr>
        <p:spPr>
          <a:xfrm rot="16200000">
            <a:off x="3045783" y="3506129"/>
            <a:ext cx="1615736" cy="134940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EB3326-4C8D-433C-B9CF-809808C7DD8A}"/>
              </a:ext>
            </a:extLst>
          </p:cNvPr>
          <p:cNvSpPr/>
          <p:nvPr/>
        </p:nvSpPr>
        <p:spPr>
          <a:xfrm rot="16200000">
            <a:off x="5552242" y="3523886"/>
            <a:ext cx="1615736" cy="1349405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09A9C95-2512-D679-CCAF-2D1B100E0229}"/>
              </a:ext>
            </a:extLst>
          </p:cNvPr>
          <p:cNvCxnSpPr>
            <a:cxnSpLocks/>
          </p:cNvCxnSpPr>
          <p:nvPr/>
        </p:nvCxnSpPr>
        <p:spPr>
          <a:xfrm flipV="1">
            <a:off x="4071151" y="3816848"/>
            <a:ext cx="0" cy="566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AD31F2-0E88-996F-966F-D0F68559CA4E}"/>
              </a:ext>
            </a:extLst>
          </p:cNvPr>
          <p:cNvCxnSpPr>
            <a:cxnSpLocks/>
          </p:cNvCxnSpPr>
          <p:nvPr/>
        </p:nvCxnSpPr>
        <p:spPr>
          <a:xfrm flipV="1">
            <a:off x="6734452" y="3816848"/>
            <a:ext cx="0" cy="566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2D1E32-EEBA-E664-A6AB-3D74EA0709C1}"/>
              </a:ext>
            </a:extLst>
          </p:cNvPr>
          <p:cNvCxnSpPr>
            <a:cxnSpLocks/>
          </p:cNvCxnSpPr>
          <p:nvPr/>
        </p:nvCxnSpPr>
        <p:spPr>
          <a:xfrm>
            <a:off x="6636797" y="4383253"/>
            <a:ext cx="0" cy="534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9244BD-2BDE-1019-835C-919358A09510}"/>
              </a:ext>
            </a:extLst>
          </p:cNvPr>
          <p:cNvCxnSpPr>
            <a:cxnSpLocks/>
          </p:cNvCxnSpPr>
          <p:nvPr/>
        </p:nvCxnSpPr>
        <p:spPr>
          <a:xfrm>
            <a:off x="3898038" y="4383252"/>
            <a:ext cx="0" cy="534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6DC9DFAB-1051-D167-6EBE-91FB662A5269}"/>
              </a:ext>
            </a:extLst>
          </p:cNvPr>
          <p:cNvSpPr/>
          <p:nvPr/>
        </p:nvSpPr>
        <p:spPr>
          <a:xfrm>
            <a:off x="2606336" y="3625978"/>
            <a:ext cx="4866688" cy="26189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7ED92-828F-8F33-D5DF-E975A4089746}"/>
              </a:ext>
            </a:extLst>
          </p:cNvPr>
          <p:cNvSpPr txBox="1"/>
          <p:nvPr/>
        </p:nvSpPr>
        <p:spPr>
          <a:xfrm>
            <a:off x="7509436" y="4527035"/>
            <a:ext cx="4682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As vel. increases both models’ performance </a:t>
            </a:r>
          </a:p>
          <a:p>
            <a:r>
              <a:rPr lang="en-US" b="1" dirty="0">
                <a:solidFill>
                  <a:srgbClr val="FF0000"/>
                </a:solidFill>
              </a:rPr>
              <a:t>are decreasing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FCN is more robust (gap from %2-3 to %6-9)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C0413-429C-D7D8-9799-D7F9E926D52F}"/>
              </a:ext>
            </a:extLst>
          </p:cNvPr>
          <p:cNvSpPr txBox="1"/>
          <p:nvPr/>
        </p:nvSpPr>
        <p:spPr>
          <a:xfrm>
            <a:off x="7498080" y="3484488"/>
            <a:ext cx="4741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As vel. decreases both models’ performance </a:t>
            </a: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are decreasing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FCN is more robust (gap from %2-3 to %6-9)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EF0621-CA42-AA62-11E7-F4B63B1EA789}"/>
              </a:ext>
            </a:extLst>
          </p:cNvPr>
          <p:cNvSpPr txBox="1"/>
          <p:nvPr/>
        </p:nvSpPr>
        <p:spPr>
          <a:xfrm>
            <a:off x="7568619" y="5656799"/>
            <a:ext cx="456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Conclusion is valid for </a:t>
            </a:r>
            <a:r>
              <a:rPr lang="en-US" b="1" dirty="0" err="1">
                <a:solidFill>
                  <a:schemeClr val="bg1">
                    <a:lumMod val="65000"/>
                  </a:schemeClr>
                </a:solidFill>
              </a:rPr>
              <a:t>synt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. training results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1900E3-0E9D-4E0D-50D4-1BD47B0EE9C9}"/>
              </a:ext>
            </a:extLst>
          </p:cNvPr>
          <p:cNvSpPr/>
          <p:nvPr/>
        </p:nvSpPr>
        <p:spPr>
          <a:xfrm>
            <a:off x="115410" y="5033597"/>
            <a:ext cx="7357614" cy="1615737"/>
          </a:xfrm>
          <a:prstGeom prst="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555328F-F04F-E2D0-20F7-7E5B93BFE456}"/>
              </a:ext>
            </a:extLst>
          </p:cNvPr>
          <p:cNvCxnSpPr/>
          <p:nvPr/>
        </p:nvCxnSpPr>
        <p:spPr>
          <a:xfrm flipV="1">
            <a:off x="7226423" y="2408374"/>
            <a:ext cx="763480" cy="708092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959DD2A-F0E0-A197-4FBF-604E7EAA3824}"/>
              </a:ext>
            </a:extLst>
          </p:cNvPr>
          <p:cNvSpPr txBox="1"/>
          <p:nvPr/>
        </p:nvSpPr>
        <p:spPr>
          <a:xfrm>
            <a:off x="7509436" y="2017274"/>
            <a:ext cx="353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FCN is more accurate with %2-3 </a:t>
            </a:r>
          </a:p>
        </p:txBody>
      </p:sp>
    </p:spTree>
    <p:extLst>
      <p:ext uri="{BB962C8B-B14F-4D97-AF65-F5344CB8AC3E}">
        <p14:creationId xmlns:p14="http://schemas.microsoft.com/office/powerpoint/2010/main" val="258672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54680"/>
            <a:ext cx="10972800" cy="548640"/>
          </a:xfrm>
        </p:spPr>
        <p:txBody>
          <a:bodyPr/>
          <a:lstStyle/>
          <a:p>
            <a:pPr algn="ctr"/>
            <a:r>
              <a:rPr lang="en-US" dirty="0" err="1"/>
              <a:t>Kinematik</a:t>
            </a:r>
            <a:r>
              <a:rPr lang="en-US" dirty="0"/>
              <a:t> Veri </a:t>
            </a:r>
            <a:r>
              <a:rPr lang="en-US" dirty="0" err="1"/>
              <a:t>Etiketleme</a:t>
            </a:r>
            <a:r>
              <a:rPr lang="en-US" dirty="0"/>
              <a:t> </a:t>
            </a:r>
            <a:r>
              <a:rPr lang="en-US" dirty="0" err="1"/>
              <a:t>Aracı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88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1DB6-DC94-DFED-34A5-3CCF1830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Sentetik</a:t>
            </a:r>
            <a:r>
              <a:rPr lang="en-US" dirty="0"/>
              <a:t> Veri </a:t>
            </a:r>
            <a:r>
              <a:rPr lang="en-US" dirty="0" err="1"/>
              <a:t>Sonuçları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6C2D1D-D77B-0CF5-E07E-4801A8963FEA}"/>
              </a:ext>
            </a:extLst>
          </p:cNvPr>
          <p:cNvSpPr txBox="1"/>
          <p:nvPr/>
        </p:nvSpPr>
        <p:spPr>
          <a:xfrm>
            <a:off x="2081785" y="1775819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0.3x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46C673-369E-ADC0-8A69-30F61E45430F}"/>
              </a:ext>
            </a:extLst>
          </p:cNvPr>
          <p:cNvSpPr txBox="1"/>
          <p:nvPr/>
        </p:nvSpPr>
        <p:spPr>
          <a:xfrm>
            <a:off x="5852791" y="178123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0.5x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68EB3-FB6E-470D-DBFE-C6F038E3C0F8}"/>
              </a:ext>
            </a:extLst>
          </p:cNvPr>
          <p:cNvSpPr txBox="1"/>
          <p:nvPr/>
        </p:nvSpPr>
        <p:spPr>
          <a:xfrm>
            <a:off x="9794326" y="1775819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1x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724BD0-2E00-E1D7-13D8-34ADB06F4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0971" t="7731" r="7961" b="5145"/>
          <a:stretch/>
        </p:blipFill>
        <p:spPr>
          <a:xfrm>
            <a:off x="290742" y="2092635"/>
            <a:ext cx="3879181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94DBCC-5A16-3616-B72C-6060CC91D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078" t="8494" r="7844" b="5663"/>
          <a:stretch/>
        </p:blipFill>
        <p:spPr>
          <a:xfrm>
            <a:off x="4117873" y="2118517"/>
            <a:ext cx="3842238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63C545-6A14-3B0A-DEBF-62E07D34A8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81" t="7661" r="7317" b="5990"/>
          <a:stretch/>
        </p:blipFill>
        <p:spPr>
          <a:xfrm>
            <a:off x="7888879" y="2104070"/>
            <a:ext cx="3926825" cy="4114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C84DD6-0A6E-DBB6-0480-1A24682E9224}"/>
              </a:ext>
            </a:extLst>
          </p:cNvPr>
          <p:cNvSpPr/>
          <p:nvPr/>
        </p:nvSpPr>
        <p:spPr>
          <a:xfrm>
            <a:off x="2583810" y="6028667"/>
            <a:ext cx="596674" cy="178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F4CDE2-26D2-DAB0-A80A-2FFDCFD39A3F}"/>
              </a:ext>
            </a:extLst>
          </p:cNvPr>
          <p:cNvSpPr/>
          <p:nvPr/>
        </p:nvSpPr>
        <p:spPr>
          <a:xfrm>
            <a:off x="6327933" y="6064851"/>
            <a:ext cx="596674" cy="178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9DB307-8947-13BC-25B1-2ACE1FFBB443}"/>
              </a:ext>
            </a:extLst>
          </p:cNvPr>
          <p:cNvSpPr/>
          <p:nvPr/>
        </p:nvSpPr>
        <p:spPr>
          <a:xfrm>
            <a:off x="10170171" y="6057177"/>
            <a:ext cx="596674" cy="178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6A021E3-D268-D684-5FFD-919C9327C155}"/>
              </a:ext>
            </a:extLst>
          </p:cNvPr>
          <p:cNvSpPr/>
          <p:nvPr/>
        </p:nvSpPr>
        <p:spPr>
          <a:xfrm flipH="1">
            <a:off x="896729" y="6251868"/>
            <a:ext cx="10629743" cy="205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7009BA-5DF9-F7F1-7973-6347E7CC7C59}"/>
              </a:ext>
            </a:extLst>
          </p:cNvPr>
          <p:cNvSpPr txBox="1"/>
          <p:nvPr/>
        </p:nvSpPr>
        <p:spPr>
          <a:xfrm>
            <a:off x="3130149" y="6364113"/>
            <a:ext cx="5375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Düşük</a:t>
            </a:r>
            <a:r>
              <a:rPr lang="en-US" b="1" dirty="0"/>
              <a:t> </a:t>
            </a:r>
            <a:r>
              <a:rPr lang="en-US" b="1" dirty="0" err="1"/>
              <a:t>Hızlarda</a:t>
            </a:r>
            <a:r>
              <a:rPr lang="en-US" b="1" dirty="0"/>
              <a:t> Model </a:t>
            </a:r>
            <a:r>
              <a:rPr lang="en-US" b="1" dirty="0" err="1"/>
              <a:t>Performansı</a:t>
            </a:r>
            <a:r>
              <a:rPr lang="en-US" b="1" dirty="0"/>
              <a:t> </a:t>
            </a:r>
            <a:r>
              <a:rPr lang="en-US" b="1" dirty="0" err="1"/>
              <a:t>Etkilenmemektedir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753383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1DB6-DC94-DFED-34A5-3CCF18302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Sentetik</a:t>
            </a:r>
            <a:r>
              <a:rPr lang="en-US" dirty="0"/>
              <a:t> Veri </a:t>
            </a:r>
            <a:r>
              <a:rPr lang="en-US" dirty="0" err="1"/>
              <a:t>Sonuçları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B8965-D093-1F59-7260-AC3C4358E9B0}"/>
              </a:ext>
            </a:extLst>
          </p:cNvPr>
          <p:cNvSpPr txBox="1"/>
          <p:nvPr/>
        </p:nvSpPr>
        <p:spPr>
          <a:xfrm>
            <a:off x="2066437" y="168910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1.2x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A9282-F5EA-C9EF-38B2-4D7C14374CC4}"/>
              </a:ext>
            </a:extLst>
          </p:cNvPr>
          <p:cNvSpPr txBox="1"/>
          <p:nvPr/>
        </p:nvSpPr>
        <p:spPr>
          <a:xfrm>
            <a:off x="5675932" y="168910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1.6x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7B4E8-D78B-196C-E694-DD6747C7A182}"/>
              </a:ext>
            </a:extLst>
          </p:cNvPr>
          <p:cNvSpPr txBox="1"/>
          <p:nvPr/>
        </p:nvSpPr>
        <p:spPr>
          <a:xfrm>
            <a:off x="9820419" y="1689103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2.0x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24AC05-D471-7297-D227-4E0E979A8A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27" t="7440" r="8427" b="5619"/>
          <a:stretch/>
        </p:blipFill>
        <p:spPr>
          <a:xfrm>
            <a:off x="360620" y="1977032"/>
            <a:ext cx="3705362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40A90-F171-97BF-FECA-A58DEC68AB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2" t="7991" r="8532" b="6526"/>
          <a:stretch/>
        </p:blipFill>
        <p:spPr>
          <a:xfrm>
            <a:off x="4209670" y="1985421"/>
            <a:ext cx="3766742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DBBDC0-7C30-8637-F50D-74FDA60A4B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72" t="7440" r="8325" b="5037"/>
          <a:stretch/>
        </p:blipFill>
        <p:spPr>
          <a:xfrm>
            <a:off x="8079450" y="1985421"/>
            <a:ext cx="3751930" cy="41148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DFD044A4-E680-3564-C9BE-93BDE7FC6C1C}"/>
              </a:ext>
            </a:extLst>
          </p:cNvPr>
          <p:cNvSpPr/>
          <p:nvPr/>
        </p:nvSpPr>
        <p:spPr>
          <a:xfrm>
            <a:off x="830510" y="6112017"/>
            <a:ext cx="10393960" cy="205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723EAF-8146-EC6F-AE01-BB47F5F826FD}"/>
              </a:ext>
            </a:extLst>
          </p:cNvPr>
          <p:cNvSpPr txBox="1"/>
          <p:nvPr/>
        </p:nvSpPr>
        <p:spPr>
          <a:xfrm>
            <a:off x="3130149" y="6255056"/>
            <a:ext cx="484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Yüksek</a:t>
            </a:r>
            <a:r>
              <a:rPr lang="en-US" b="1" dirty="0"/>
              <a:t> </a:t>
            </a:r>
            <a:r>
              <a:rPr lang="en-US" b="1" dirty="0" err="1"/>
              <a:t>Hızlarda</a:t>
            </a:r>
            <a:r>
              <a:rPr lang="en-US" b="1" dirty="0"/>
              <a:t> Model </a:t>
            </a:r>
            <a:r>
              <a:rPr lang="en-US" b="1" dirty="0" err="1"/>
              <a:t>Performansı</a:t>
            </a:r>
            <a:r>
              <a:rPr lang="en-US" b="1" dirty="0"/>
              <a:t> </a:t>
            </a:r>
            <a:r>
              <a:rPr lang="en-US" b="1" dirty="0" err="1"/>
              <a:t>Düşmektedir</a:t>
            </a:r>
            <a:endParaRPr lang="en-US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4D0B4-66AD-984D-2BE0-40FC3325991A}"/>
              </a:ext>
            </a:extLst>
          </p:cNvPr>
          <p:cNvSpPr/>
          <p:nvPr/>
        </p:nvSpPr>
        <p:spPr>
          <a:xfrm>
            <a:off x="2533476" y="5921453"/>
            <a:ext cx="596674" cy="178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C028B4-34C5-DDA4-BA33-BDFC02F9B235}"/>
              </a:ext>
            </a:extLst>
          </p:cNvPr>
          <p:cNvSpPr/>
          <p:nvPr/>
        </p:nvSpPr>
        <p:spPr>
          <a:xfrm>
            <a:off x="6467912" y="5950027"/>
            <a:ext cx="553673" cy="178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9D676B-1F36-7CD7-33B0-522DE87CFEAF}"/>
              </a:ext>
            </a:extLst>
          </p:cNvPr>
          <p:cNvSpPr/>
          <p:nvPr/>
        </p:nvSpPr>
        <p:spPr>
          <a:xfrm>
            <a:off x="10301680" y="5896641"/>
            <a:ext cx="596674" cy="178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00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ED7014-20EC-92DF-F916-6CCE3CF93283}"/>
              </a:ext>
            </a:extLst>
          </p:cNvPr>
          <p:cNvSpPr/>
          <p:nvPr/>
        </p:nvSpPr>
        <p:spPr>
          <a:xfrm>
            <a:off x="269291" y="3132784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-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30DE04-5DA7-D079-C715-3B1896889AC0}"/>
              </a:ext>
            </a:extLst>
          </p:cNvPr>
          <p:cNvSpPr/>
          <p:nvPr/>
        </p:nvSpPr>
        <p:spPr>
          <a:xfrm>
            <a:off x="2245956" y="3272887"/>
            <a:ext cx="2042093" cy="71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Training</a:t>
            </a:r>
          </a:p>
          <a:p>
            <a:pPr algn="ctr"/>
            <a:r>
              <a:rPr lang="en-US" sz="1100" dirty="0"/>
              <a:t>(Combinations, Hyperparameter tuning </a:t>
            </a:r>
            <a:r>
              <a:rPr lang="en-US" sz="1100" dirty="0" err="1"/>
              <a:t>etc</a:t>
            </a:r>
            <a:r>
              <a:rPr lang="en-US" sz="1100" dirty="0"/>
              <a:t>…)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24524D-5731-0CBE-86CC-32665234D7CE}"/>
              </a:ext>
            </a:extLst>
          </p:cNvPr>
          <p:cNvCxnSpPr>
            <a:cxnSpLocks/>
          </p:cNvCxnSpPr>
          <p:nvPr/>
        </p:nvCxnSpPr>
        <p:spPr>
          <a:xfrm flipV="1">
            <a:off x="3182645" y="3971985"/>
            <a:ext cx="0" cy="104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7CABCBC-9730-6E65-3E9B-A80AFE51FAA5}"/>
              </a:ext>
            </a:extLst>
          </p:cNvPr>
          <p:cNvSpPr txBox="1"/>
          <p:nvPr/>
        </p:nvSpPr>
        <p:spPr>
          <a:xfrm>
            <a:off x="2201658" y="5037308"/>
            <a:ext cx="2042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Training Dataset</a:t>
            </a:r>
          </a:p>
          <a:p>
            <a:pPr algn="ctr"/>
            <a:r>
              <a:rPr lang="en-US" dirty="0"/>
              <a:t>(Train-Val-Test Split)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356702-066E-6413-D813-F75DF673E02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1627573" y="3631317"/>
            <a:ext cx="618383" cy="1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1F09F33-2E40-A56D-B244-DCAA9A50BFFA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288049" y="3631317"/>
            <a:ext cx="1574517" cy="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CA8548-AE18-724E-3331-5D686C676486}"/>
              </a:ext>
            </a:extLst>
          </p:cNvPr>
          <p:cNvSpPr txBox="1"/>
          <p:nvPr/>
        </p:nvSpPr>
        <p:spPr>
          <a:xfrm>
            <a:off x="4690864" y="3192145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output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DC457-615B-F7DF-B6E8-2B56F94E024D}"/>
              </a:ext>
            </a:extLst>
          </p:cNvPr>
          <p:cNvSpPr txBox="1"/>
          <p:nvPr/>
        </p:nvSpPr>
        <p:spPr>
          <a:xfrm>
            <a:off x="1577195" y="855579"/>
            <a:ext cx="2639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Model Training Validation</a:t>
            </a:r>
          </a:p>
          <a:p>
            <a:pPr algn="ctr"/>
            <a:r>
              <a:rPr lang="en-US" b="1" dirty="0"/>
              <a:t>(Model Selection)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52F3ECB-14E4-F705-6B41-738CC6C81B34}"/>
              </a:ext>
            </a:extLst>
          </p:cNvPr>
          <p:cNvCxnSpPr>
            <a:cxnSpLocks/>
          </p:cNvCxnSpPr>
          <p:nvPr/>
        </p:nvCxnSpPr>
        <p:spPr>
          <a:xfrm flipV="1">
            <a:off x="4141784" y="5394448"/>
            <a:ext cx="42387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F05A6B-2FB8-02D5-1BAE-95DB829AF21E}"/>
              </a:ext>
            </a:extLst>
          </p:cNvPr>
          <p:cNvSpPr txBox="1"/>
          <p:nvPr/>
        </p:nvSpPr>
        <p:spPr>
          <a:xfrm>
            <a:off x="8540409" y="4932782"/>
            <a:ext cx="3749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Dataset Synthetic Extension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Vel: 0.45x, 0.7x, 1.2x, 1.45x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(1.7x)</a:t>
            </a:r>
          </a:p>
          <a:p>
            <a:pPr marL="285750" indent="-285750">
              <a:buFontTx/>
              <a:buChar char="-"/>
            </a:pPr>
            <a:r>
              <a:rPr lang="en-US" dirty="0"/>
              <a:t>Az: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/>
              <a:t>-180, -60, 60 degrees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123845-6F6D-45A4-4945-F3F03C712634}"/>
              </a:ext>
            </a:extLst>
          </p:cNvPr>
          <p:cNvSpPr txBox="1"/>
          <p:nvPr/>
        </p:nvSpPr>
        <p:spPr>
          <a:xfrm>
            <a:off x="7510449" y="1490857"/>
            <a:ext cx="3749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Dataset Synthetic Extension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Vel: 0.45x, 0.7x, 1.2x, 1.45x 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(1.7x)</a:t>
            </a:r>
          </a:p>
          <a:p>
            <a:pPr marL="285750" indent="-285750">
              <a:buFontTx/>
              <a:buChar char="-"/>
            </a:pPr>
            <a:r>
              <a:rPr lang="en-US" dirty="0"/>
              <a:t>Az: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dirty="0"/>
              <a:t>-180, -60, 60 degrees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7CA0E-0D3D-77B6-4CFD-A6C16CA8FC2D}"/>
              </a:ext>
            </a:extLst>
          </p:cNvPr>
          <p:cNvSpPr txBox="1"/>
          <p:nvPr/>
        </p:nvSpPr>
        <p:spPr>
          <a:xfrm>
            <a:off x="5954843" y="1779041"/>
            <a:ext cx="1211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Flights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4F2DF4-3951-8177-B1F2-FEC73B0135D3}"/>
              </a:ext>
            </a:extLst>
          </p:cNvPr>
          <p:cNvSpPr/>
          <p:nvPr/>
        </p:nvSpPr>
        <p:spPr>
          <a:xfrm>
            <a:off x="5862566" y="3138551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761DF-1852-4E29-A660-D5600231F526}"/>
              </a:ext>
            </a:extLst>
          </p:cNvPr>
          <p:cNvSpPr txBox="1"/>
          <p:nvPr/>
        </p:nvSpPr>
        <p:spPr>
          <a:xfrm>
            <a:off x="7456368" y="844525"/>
            <a:ext cx="2795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Model Test Validation</a:t>
            </a:r>
          </a:p>
          <a:p>
            <a:pPr algn="ctr"/>
            <a:r>
              <a:rPr lang="en-US" b="1" dirty="0"/>
              <a:t>(Model Comparison)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0FDE73-3F47-DC74-8F3D-27480DD26CF0}"/>
              </a:ext>
            </a:extLst>
          </p:cNvPr>
          <p:cNvSpPr/>
          <p:nvPr/>
        </p:nvSpPr>
        <p:spPr>
          <a:xfrm>
            <a:off x="8185211" y="3139417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CC8B27-5BFC-218D-5B14-D2D9169ADF7F}"/>
              </a:ext>
            </a:extLst>
          </p:cNvPr>
          <p:cNvCxnSpPr>
            <a:cxnSpLocks/>
          </p:cNvCxnSpPr>
          <p:nvPr/>
        </p:nvCxnSpPr>
        <p:spPr>
          <a:xfrm>
            <a:off x="7165998" y="3638777"/>
            <a:ext cx="1028091" cy="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E656EF-C35A-EC4B-C227-610BCA59E4B6}"/>
              </a:ext>
            </a:extLst>
          </p:cNvPr>
          <p:cNvCxnSpPr>
            <a:cxnSpLocks/>
          </p:cNvCxnSpPr>
          <p:nvPr/>
        </p:nvCxnSpPr>
        <p:spPr>
          <a:xfrm>
            <a:off x="9552371" y="3646237"/>
            <a:ext cx="10280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961DA4A-3E24-F790-83DA-8F062C9BA035}"/>
              </a:ext>
            </a:extLst>
          </p:cNvPr>
          <p:cNvSpPr/>
          <p:nvPr/>
        </p:nvSpPr>
        <p:spPr>
          <a:xfrm>
            <a:off x="10580462" y="3146011"/>
            <a:ext cx="1358282" cy="999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– 3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0BFD91-BC32-36ED-B78B-449A1C661026}"/>
              </a:ext>
            </a:extLst>
          </p:cNvPr>
          <p:cNvCxnSpPr>
            <a:cxnSpLocks/>
          </p:cNvCxnSpPr>
          <p:nvPr/>
        </p:nvCxnSpPr>
        <p:spPr>
          <a:xfrm>
            <a:off x="6541707" y="2154140"/>
            <a:ext cx="0" cy="97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70DBFC-F85A-79D8-15C6-52008CB4B7BC}"/>
              </a:ext>
            </a:extLst>
          </p:cNvPr>
          <p:cNvCxnSpPr>
            <a:cxnSpLocks/>
          </p:cNvCxnSpPr>
          <p:nvPr/>
        </p:nvCxnSpPr>
        <p:spPr>
          <a:xfrm>
            <a:off x="8885412" y="2414187"/>
            <a:ext cx="0" cy="731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314B44-B4F8-CB9B-A876-DB25E1D7F10A}"/>
              </a:ext>
            </a:extLst>
          </p:cNvPr>
          <p:cNvCxnSpPr>
            <a:cxnSpLocks/>
          </p:cNvCxnSpPr>
          <p:nvPr/>
        </p:nvCxnSpPr>
        <p:spPr>
          <a:xfrm flipV="1">
            <a:off x="11348380" y="4139064"/>
            <a:ext cx="0" cy="818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B844DE-9DEE-A5BE-0658-CBCAD86FC2F4}"/>
              </a:ext>
            </a:extLst>
          </p:cNvPr>
          <p:cNvSpPr/>
          <p:nvPr/>
        </p:nvSpPr>
        <p:spPr>
          <a:xfrm>
            <a:off x="133165" y="1490857"/>
            <a:ext cx="5003094" cy="478764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BEF2775-9ED9-6B32-94E6-F0F2068654F2}"/>
              </a:ext>
            </a:extLst>
          </p:cNvPr>
          <p:cNvSpPr/>
          <p:nvPr/>
        </p:nvSpPr>
        <p:spPr>
          <a:xfrm>
            <a:off x="5649879" y="1490856"/>
            <a:ext cx="6408956" cy="4787643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660668-1C01-FC75-7324-A36DD9265EFC}"/>
              </a:ext>
            </a:extLst>
          </p:cNvPr>
          <p:cNvCxnSpPr>
            <a:stCxn id="26" idx="2"/>
          </p:cNvCxnSpPr>
          <p:nvPr/>
        </p:nvCxnSpPr>
        <p:spPr>
          <a:xfrm>
            <a:off x="8854357" y="6278499"/>
            <a:ext cx="0" cy="4133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D910D8-CA36-8564-EAB3-AFB35545F726}"/>
              </a:ext>
            </a:extLst>
          </p:cNvPr>
          <p:cNvCxnSpPr>
            <a:cxnSpLocks/>
          </p:cNvCxnSpPr>
          <p:nvPr/>
        </p:nvCxnSpPr>
        <p:spPr>
          <a:xfrm flipH="1">
            <a:off x="2938645" y="6674134"/>
            <a:ext cx="59157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1C3FAF9-6510-6548-AD0A-6FBE503968E1}"/>
              </a:ext>
            </a:extLst>
          </p:cNvPr>
          <p:cNvCxnSpPr/>
          <p:nvPr/>
        </p:nvCxnSpPr>
        <p:spPr>
          <a:xfrm flipV="1">
            <a:off x="2938645" y="6278499"/>
            <a:ext cx="0" cy="413391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B6FF049-9B84-EB0E-9BCA-7328AEB002D2}"/>
              </a:ext>
            </a:extLst>
          </p:cNvPr>
          <p:cNvSpPr/>
          <p:nvPr/>
        </p:nvSpPr>
        <p:spPr>
          <a:xfrm>
            <a:off x="2457974" y="6164430"/>
            <a:ext cx="6795381" cy="6134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296B8A46-3B0B-6846-F59D-69B9B3C7B9EC}"/>
              </a:ext>
            </a:extLst>
          </p:cNvPr>
          <p:cNvSpPr/>
          <p:nvPr/>
        </p:nvSpPr>
        <p:spPr>
          <a:xfrm>
            <a:off x="4924415" y="6215025"/>
            <a:ext cx="1030428" cy="44135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90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19C3-929B-733A-7803-556389B7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</a:t>
            </a:r>
            <a:r>
              <a:rPr lang="en-US" b="1" dirty="0" err="1"/>
              <a:t>Karşılaştırma</a:t>
            </a:r>
            <a:r>
              <a:rPr lang="en-US" b="1" dirty="0"/>
              <a:t> – FCN vs FCN Synthetic Updated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13D7FD-8050-02D8-7441-44A5F4831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97" y="1874044"/>
            <a:ext cx="7498080" cy="4587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D8AED3-0375-0C92-118F-FD80EE091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586" y="1874044"/>
            <a:ext cx="2240280" cy="4587240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7347546-8B39-6CAF-F852-9147B6FECAD8}"/>
              </a:ext>
            </a:extLst>
          </p:cNvPr>
          <p:cNvSpPr/>
          <p:nvPr/>
        </p:nvSpPr>
        <p:spPr>
          <a:xfrm>
            <a:off x="7906204" y="3806937"/>
            <a:ext cx="1258349" cy="721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7E91CB-EB72-16C6-9393-12D3E4D3DE6D}"/>
              </a:ext>
            </a:extLst>
          </p:cNvPr>
          <p:cNvSpPr/>
          <p:nvPr/>
        </p:nvSpPr>
        <p:spPr>
          <a:xfrm>
            <a:off x="9387281" y="2768368"/>
            <a:ext cx="2684477" cy="53689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92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4898"/>
            <a:ext cx="10972800" cy="10482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Kinematik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Geliştirme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Nihai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Algoritması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09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0EBE4-8488-890C-5ED1-9A94DD27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Skor </a:t>
            </a:r>
            <a:r>
              <a:rPr lang="en-US" b="1" dirty="0" err="1"/>
              <a:t>Tabanlı</a:t>
            </a:r>
            <a:r>
              <a:rPr lang="en-US" b="1" dirty="0"/>
              <a:t> </a:t>
            </a:r>
            <a:r>
              <a:rPr lang="en-US" b="1" dirty="0" err="1"/>
              <a:t>Niha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Karar</a:t>
            </a:r>
            <a:r>
              <a:rPr lang="en-US" dirty="0"/>
              <a:t> </a:t>
            </a:r>
            <a:r>
              <a:rPr lang="en-US" dirty="0" err="1"/>
              <a:t>Algoritması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6BC686-33FD-A70E-C3A8-5F0299C3C6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41" y="991654"/>
            <a:ext cx="9327841" cy="621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63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EFE9-8260-2C21-BC62-6FB916A4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Sağlanan</a:t>
            </a:r>
            <a:r>
              <a:rPr lang="en-US" dirty="0"/>
              <a:t> </a:t>
            </a:r>
            <a:r>
              <a:rPr lang="en-US" dirty="0" err="1"/>
              <a:t>İyileştirmeler</a:t>
            </a:r>
            <a:r>
              <a:rPr lang="en-US" dirty="0"/>
              <a:t> –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63F9C8-C551-192B-346B-E90B6DA3AB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11318" r="9151" b="7241"/>
          <a:stretch/>
        </p:blipFill>
        <p:spPr>
          <a:xfrm>
            <a:off x="4546833" y="1716432"/>
            <a:ext cx="7298423" cy="51407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FA6BB-CD3B-0FB0-E28D-F5BC2AAB82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2" t="8313" r="8689" b="6056"/>
          <a:stretch/>
        </p:blipFill>
        <p:spPr>
          <a:xfrm>
            <a:off x="0" y="1716432"/>
            <a:ext cx="4616506" cy="48046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4E5BD16-A6C6-E10F-A5A5-BB5AE6AAAE2A}"/>
              </a:ext>
            </a:extLst>
          </p:cNvPr>
          <p:cNvSpPr/>
          <p:nvPr/>
        </p:nvSpPr>
        <p:spPr>
          <a:xfrm rot="1580112">
            <a:off x="1950992" y="3866862"/>
            <a:ext cx="944297" cy="246403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EF2E6F0-32D5-B270-2ACC-B11BFAA78073}"/>
              </a:ext>
            </a:extLst>
          </p:cNvPr>
          <p:cNvSpPr/>
          <p:nvPr/>
        </p:nvSpPr>
        <p:spPr>
          <a:xfrm>
            <a:off x="4041703" y="3564890"/>
            <a:ext cx="1413621" cy="886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3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7EFE9-8260-2C21-BC62-6FB916A4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Sağlanan</a:t>
            </a:r>
            <a:r>
              <a:rPr lang="en-US" dirty="0"/>
              <a:t> </a:t>
            </a:r>
            <a:r>
              <a:rPr lang="en-US" dirty="0" err="1"/>
              <a:t>İyileştirmeler</a:t>
            </a:r>
            <a:r>
              <a:rPr lang="en-US" dirty="0"/>
              <a:t> – 2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88DC6-E32E-56D4-CE94-2074190BA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4" t="10616" r="8623" b="7525"/>
          <a:stretch/>
        </p:blipFill>
        <p:spPr>
          <a:xfrm>
            <a:off x="4589009" y="1704185"/>
            <a:ext cx="7602991" cy="502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6EF32C-B040-6E80-72CD-7771FAF911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2427" t="8750" r="8471" b="5037"/>
          <a:stretch/>
        </p:blipFill>
        <p:spPr>
          <a:xfrm>
            <a:off x="0" y="1590994"/>
            <a:ext cx="4767309" cy="525558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722F5C3-7CDC-55D7-2E8C-E02C0735E8F7}"/>
              </a:ext>
            </a:extLst>
          </p:cNvPr>
          <p:cNvSpPr/>
          <p:nvPr/>
        </p:nvSpPr>
        <p:spPr>
          <a:xfrm>
            <a:off x="4234649" y="3483590"/>
            <a:ext cx="1535836" cy="1018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68CA06-C505-9D2D-310E-FA1FF785AD18}"/>
              </a:ext>
            </a:extLst>
          </p:cNvPr>
          <p:cNvSpPr/>
          <p:nvPr/>
        </p:nvSpPr>
        <p:spPr>
          <a:xfrm rot="2328227">
            <a:off x="1928223" y="2966971"/>
            <a:ext cx="2800240" cy="224115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40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4898"/>
            <a:ext cx="10972800" cy="10482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Kinematik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Model </a:t>
            </a:r>
            <a:r>
              <a:rPr lang="en-US" dirty="0" err="1"/>
              <a:t>Performansı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FCN Fusion vs </a:t>
            </a:r>
            <a:r>
              <a:rPr lang="en-US" dirty="0" err="1"/>
              <a:t>Echodyne</a:t>
            </a:r>
            <a:r>
              <a:rPr lang="en-US" dirty="0"/>
              <a:t> Onboard</a:t>
            </a:r>
          </a:p>
        </p:txBody>
      </p:sp>
    </p:spTree>
    <p:extLst>
      <p:ext uri="{BB962C8B-B14F-4D97-AF65-F5344CB8AC3E}">
        <p14:creationId xmlns:p14="http://schemas.microsoft.com/office/powerpoint/2010/main" val="41506029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D870-E4C9-478F-857B-151460F50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90" y="1090568"/>
            <a:ext cx="10515600" cy="3900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Model Validation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4E6B6-1E16-40ED-8125-94D739422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1816"/>
            <a:ext cx="12192000" cy="49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F6345-5497-47DE-98A8-6BFCC3BB3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 </a:t>
            </a:r>
            <a:r>
              <a:rPr lang="en-US" b="1" dirty="0" err="1"/>
              <a:t>Etiketleme</a:t>
            </a:r>
            <a:r>
              <a:rPr lang="en-US" b="1" dirty="0"/>
              <a:t> </a:t>
            </a:r>
            <a:r>
              <a:rPr lang="en-US" b="1" dirty="0" err="1"/>
              <a:t>Aracı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C141B-62F7-4CDC-A413-7AF31E604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err="1"/>
              <a:t>Amacı</a:t>
            </a:r>
            <a:r>
              <a:rPr lang="en-US" b="1" dirty="0"/>
              <a:t>: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modelinin</a:t>
            </a:r>
            <a:r>
              <a:rPr lang="en-US" dirty="0"/>
              <a:t> </a:t>
            </a:r>
            <a:r>
              <a:rPr lang="en-US" dirty="0" err="1"/>
              <a:t>eğitim</a:t>
            </a:r>
            <a:r>
              <a:rPr lang="en-US" dirty="0"/>
              <a:t>,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doğrulama</a:t>
            </a:r>
            <a:r>
              <a:rPr lang="en-US" dirty="0"/>
              <a:t> </a:t>
            </a:r>
            <a:r>
              <a:rPr lang="en-US" dirty="0" err="1"/>
              <a:t>çalışmaları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Pozitif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(Drone), </a:t>
            </a:r>
            <a:r>
              <a:rPr lang="en-US" dirty="0" err="1"/>
              <a:t>Negatif</a:t>
            </a:r>
            <a:r>
              <a:rPr lang="en-US" dirty="0"/>
              <a:t> </a:t>
            </a:r>
            <a:r>
              <a:rPr lang="en-US" dirty="0" err="1"/>
              <a:t>sınıf</a:t>
            </a:r>
            <a:r>
              <a:rPr lang="en-US" dirty="0"/>
              <a:t> (</a:t>
            </a:r>
            <a:r>
              <a:rPr lang="en-US" dirty="0" err="1"/>
              <a:t>diğerleri</a:t>
            </a:r>
            <a:r>
              <a:rPr lang="en-US" dirty="0"/>
              <a:t>)’a </a:t>
            </a:r>
            <a:r>
              <a:rPr lang="en-US" dirty="0" err="1"/>
              <a:t>ait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bilgilerinin</a:t>
            </a:r>
            <a:r>
              <a:rPr lang="en-US" dirty="0"/>
              <a:t> </a:t>
            </a:r>
            <a:r>
              <a:rPr lang="en-US" dirty="0" err="1"/>
              <a:t>etiketlenmesidir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 err="1"/>
              <a:t>Echodyne</a:t>
            </a:r>
            <a:r>
              <a:rPr lang="en-US" dirty="0"/>
              <a:t>, ACAR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Füzyon</a:t>
            </a:r>
            <a:r>
              <a:rPr lang="en-US" dirty="0"/>
              <a:t> </a:t>
            </a:r>
            <a:r>
              <a:rPr lang="en-US" dirty="0" err="1"/>
              <a:t>çıktılarını</a:t>
            </a:r>
            <a:r>
              <a:rPr lang="en-US" dirty="0"/>
              <a:t> </a:t>
            </a:r>
            <a:r>
              <a:rPr lang="en-US" dirty="0" err="1"/>
              <a:t>etiketleyebilmektedir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Kayıt</a:t>
            </a:r>
            <a:r>
              <a:rPr lang="en-US" dirty="0"/>
              <a:t> </a:t>
            </a:r>
            <a:r>
              <a:rPr lang="en-US" dirty="0" err="1"/>
              <a:t>alınan</a:t>
            </a:r>
            <a:r>
              <a:rPr lang="en-US" dirty="0"/>
              <a:t> </a:t>
            </a:r>
            <a:r>
              <a:rPr lang="en-US" dirty="0" err="1"/>
              <a:t>uçuş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üzerinden</a:t>
            </a:r>
            <a:r>
              <a:rPr lang="en-US" dirty="0"/>
              <a:t>, </a:t>
            </a:r>
            <a:r>
              <a:rPr lang="en-US" dirty="0" err="1"/>
              <a:t>hız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yönelim</a:t>
            </a:r>
            <a:r>
              <a:rPr lang="en-US" dirty="0"/>
              <a:t> </a:t>
            </a:r>
            <a:r>
              <a:rPr lang="en-US" dirty="0" err="1"/>
              <a:t>özelliklerinin</a:t>
            </a:r>
            <a:r>
              <a:rPr lang="en-US" dirty="0"/>
              <a:t> </a:t>
            </a:r>
            <a:r>
              <a:rPr lang="en-US" dirty="0" err="1"/>
              <a:t>değiştirilerek</a:t>
            </a:r>
            <a:r>
              <a:rPr lang="en-US" dirty="0"/>
              <a:t> </a:t>
            </a:r>
            <a:r>
              <a:rPr lang="en-US" dirty="0" err="1"/>
              <a:t>sentetik</a:t>
            </a:r>
            <a:r>
              <a:rPr lang="en-US" dirty="0"/>
              <a:t> </a:t>
            </a:r>
            <a:r>
              <a:rPr lang="en-US" dirty="0" err="1"/>
              <a:t>uçuş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üretme</a:t>
            </a:r>
            <a:r>
              <a:rPr lang="en-US" dirty="0"/>
              <a:t>.</a:t>
            </a:r>
          </a:p>
          <a:p>
            <a:pPr algn="just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ACB21-89AF-4FF8-BF85-2C22C0D8D1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837"/>
          <a:stretch/>
        </p:blipFill>
        <p:spPr>
          <a:xfrm>
            <a:off x="0" y="2748729"/>
            <a:ext cx="12192000" cy="166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31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BD2A-957F-4CBD-9C67-28AF79BC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2022-03-29 16:56	 								Fusion FCN29-synth-boosted vs </a:t>
            </a:r>
            <a:r>
              <a:rPr lang="en-US" b="1" dirty="0" err="1"/>
              <a:t>Echodyne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76450-D5AD-4C24-B961-4625A486A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7" t="6180" r="18932" b="9602"/>
          <a:stretch/>
        </p:blipFill>
        <p:spPr>
          <a:xfrm>
            <a:off x="7926961" y="70604"/>
            <a:ext cx="3255209" cy="2601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FE3F9-3894-4329-B2FD-45D08A2046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625" t="8605" r="8399" b="5910"/>
          <a:stretch/>
        </p:blipFill>
        <p:spPr>
          <a:xfrm>
            <a:off x="460135" y="2244065"/>
            <a:ext cx="4174021" cy="4462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CF654D-114C-43F7-5516-77998C1F51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0" r="7030"/>
          <a:stretch/>
        </p:blipFill>
        <p:spPr>
          <a:xfrm>
            <a:off x="4782310" y="2660016"/>
            <a:ext cx="6803138" cy="40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14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BD2A-957F-4CBD-9C67-28AF79BC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2022-03-29 16:41:33	 									Fusion FCN29-synth-boosted vs </a:t>
            </a:r>
            <a:r>
              <a:rPr lang="en-US" b="1" dirty="0" err="1"/>
              <a:t>Echodyne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BD29CF-2A82-49FB-BDFB-EB87C16F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396" y="67985"/>
            <a:ext cx="3336929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88D33-0C2C-4BA2-98B0-8962EFE92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34" t="6141" r="6815" b="5990"/>
          <a:stretch/>
        </p:blipFill>
        <p:spPr>
          <a:xfrm>
            <a:off x="612648" y="2159612"/>
            <a:ext cx="4331905" cy="44622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D1C877-CAC6-5982-FCDC-824075A614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26"/>
          <a:stretch/>
        </p:blipFill>
        <p:spPr>
          <a:xfrm>
            <a:off x="4422805" y="2598524"/>
            <a:ext cx="724874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34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BD2A-957F-4CBD-9C67-28AF79BC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2022-03-29 16:13:08	</a:t>
            </a:r>
            <a:br>
              <a:rPr lang="en-US" b="1" dirty="0"/>
            </a:br>
            <a:r>
              <a:rPr lang="en-US" b="1" dirty="0"/>
              <a:t>	Fusion FCN29-synth-boosted vs </a:t>
            </a:r>
            <a:r>
              <a:rPr lang="en-US" b="1" dirty="0" err="1"/>
              <a:t>Echodyne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EC018-E9C0-45DF-9D79-BA549E3C9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122" y="58932"/>
            <a:ext cx="3315565" cy="26334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D62E06-CBB6-4C33-9250-FB5A244F7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1"/>
          <a:stretch/>
        </p:blipFill>
        <p:spPr>
          <a:xfrm>
            <a:off x="4442639" y="2584726"/>
            <a:ext cx="7352654" cy="4023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BF90C-A638-84BD-EDE8-F694C86477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408" t="7440" r="8179" b="5327"/>
          <a:stretch/>
        </p:blipFill>
        <p:spPr>
          <a:xfrm>
            <a:off x="855922" y="2077171"/>
            <a:ext cx="4134493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508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BD2A-957F-4CBD-9C67-28AF79BC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2022-03-29 14:56:52	</a:t>
            </a:r>
            <a:br>
              <a:rPr lang="en-US" b="1" dirty="0"/>
            </a:br>
            <a:r>
              <a:rPr lang="en-US" b="1" dirty="0"/>
              <a:t>	Fusion FCN29-synth-boosted vs </a:t>
            </a:r>
            <a:r>
              <a:rPr lang="en-US" b="1" dirty="0" err="1"/>
              <a:t>Echodyne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DAEA6C-9A82-4556-8CB8-31D444FE4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070" y="137160"/>
            <a:ext cx="3290576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DF109-9295-4D7C-9282-0614575757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73" y="2606040"/>
            <a:ext cx="7907066" cy="4023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2AF9C0-37EE-ED2D-9068-70C8E6D3CF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1481" t="7585" r="8180" b="5328"/>
          <a:stretch/>
        </p:blipFill>
        <p:spPr>
          <a:xfrm>
            <a:off x="706354" y="2167128"/>
            <a:ext cx="4133945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00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7BD2A-957F-4CBD-9C67-28AF79BC4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2022-03-29 14:38:10	</a:t>
            </a:r>
            <a:br>
              <a:rPr lang="en-US" b="1" dirty="0"/>
            </a:br>
            <a:r>
              <a:rPr lang="en-US" b="1" dirty="0"/>
              <a:t>	Fusion FCN29-synth-boosted vs </a:t>
            </a:r>
            <a:r>
              <a:rPr lang="en-US" b="1" dirty="0" err="1"/>
              <a:t>Echodyne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5E545-DA52-4D27-946C-421CD4C5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3847" y="68580"/>
            <a:ext cx="3353226" cy="2606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29333B-1A61-4715-93AC-913FCEF2AD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3"/>
          <a:stretch/>
        </p:blipFill>
        <p:spPr>
          <a:xfrm>
            <a:off x="4247912" y="2520702"/>
            <a:ext cx="7337536" cy="40233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88FFE4-D680-2650-6751-0C200C397A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990" t="9041" r="8398" b="5765"/>
          <a:stretch/>
        </p:blipFill>
        <p:spPr>
          <a:xfrm>
            <a:off x="704927" y="2355284"/>
            <a:ext cx="3895206" cy="418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81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481B7-04D0-4365-1F7D-CDB5D7C6C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04898"/>
            <a:ext cx="10972800" cy="104820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Kinematik</a:t>
            </a:r>
            <a:r>
              <a:rPr lang="en-US" dirty="0"/>
              <a:t>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Model </a:t>
            </a:r>
            <a:r>
              <a:rPr lang="en-US" dirty="0" err="1"/>
              <a:t>Performansı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FCN Fusion vs ACAR Onboard</a:t>
            </a:r>
          </a:p>
        </p:txBody>
      </p:sp>
    </p:spTree>
    <p:extLst>
      <p:ext uri="{BB962C8B-B14F-4D97-AF65-F5344CB8AC3E}">
        <p14:creationId xmlns:p14="http://schemas.microsoft.com/office/powerpoint/2010/main" val="9936403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1077070"/>
            <a:ext cx="10972800" cy="548640"/>
          </a:xfrm>
        </p:spPr>
        <p:txBody>
          <a:bodyPr/>
          <a:lstStyle/>
          <a:p>
            <a:r>
              <a:rPr lang="en-US" dirty="0"/>
              <a:t>LSTM Model </a:t>
            </a:r>
            <a:r>
              <a:rPr lang="en-US" dirty="0" err="1"/>
              <a:t>İnşası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9E14-40D6-4097-BA76-6DF119DB6924}"/>
              </a:ext>
            </a:extLst>
          </p:cNvPr>
          <p:cNvSpPr txBox="1">
            <a:spLocks/>
          </p:cNvSpPr>
          <p:nvPr/>
        </p:nvSpPr>
        <p:spPr>
          <a:xfrm>
            <a:off x="11554690" y="6677891"/>
            <a:ext cx="637310" cy="180109"/>
          </a:xfrm>
          <a:prstGeom prst="rect">
            <a:avLst/>
          </a:prstGeom>
          <a:solidFill>
            <a:srgbClr val="008ACA"/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tr-TR" sz="1200" b="1" i="1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56</a:t>
            </a:fld>
            <a:endParaRPr kumimoji="0" lang="tr-T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A92893-A4B2-40E7-A353-096268BEFADD}"/>
              </a:ext>
            </a:extLst>
          </p:cNvPr>
          <p:cNvSpPr txBox="1"/>
          <p:nvPr/>
        </p:nvSpPr>
        <p:spPr>
          <a:xfrm>
            <a:off x="542924" y="1778466"/>
            <a:ext cx="916313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Veri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Temizleme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Kontrol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Listesi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Eksik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verilerin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tamamlanması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Yinelenen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veya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alakasız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verilerin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silinmesi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Ör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Dağdan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yansıyan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veriler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Yanlış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etiketlenmiş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ismi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yanlış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yazılmış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kopyalanmış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verilerin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düzenlenmesi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Aykırı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değerlerin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silinmesi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Öznitelik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Analizi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Histogram,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İndikatör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Durağanlık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Mevsimsellik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analizi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Öznitelik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Seçimi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Hız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İvme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Radyal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Hız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Açısal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Hız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İstikamet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Açısı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RKA…</a:t>
            </a:r>
          </a:p>
          <a:p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Veriseti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Ayrımı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%70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eğitim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%15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Doğrulama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%15 Test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Model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Mimarisi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LSTM, Dense, Dropout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katmanları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Model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Başarı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Metrikleri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Accuracy, Loss, Error, Precision, Recall…</a:t>
            </a:r>
          </a:p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Model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Testi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Senaryo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bazlı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test(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Zikzak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S, M,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Düz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Yaprak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uçuşlarının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testi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  <a:p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Entegrasyon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LSTM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modelin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gerçek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zamanlı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çalışan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sistemde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</a:rPr>
              <a:t>çalıştırılması</a:t>
            </a:r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98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1077070"/>
            <a:ext cx="10972800" cy="548640"/>
          </a:xfrm>
        </p:spPr>
        <p:txBody>
          <a:bodyPr/>
          <a:lstStyle/>
          <a:p>
            <a:r>
              <a:rPr lang="en-US" dirty="0"/>
              <a:t>LSTM </a:t>
            </a:r>
            <a:r>
              <a:rPr lang="en-US" dirty="0" err="1"/>
              <a:t>Modeli</a:t>
            </a:r>
            <a:r>
              <a:rPr lang="en-US" dirty="0"/>
              <a:t> – </a:t>
            </a:r>
            <a:r>
              <a:rPr lang="en-US" dirty="0" err="1"/>
              <a:t>Kinematik</a:t>
            </a:r>
            <a:r>
              <a:rPr lang="en-US" dirty="0"/>
              <a:t> Veri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9E14-40D6-4097-BA76-6DF119DB6924}"/>
              </a:ext>
            </a:extLst>
          </p:cNvPr>
          <p:cNvSpPr txBox="1">
            <a:spLocks/>
          </p:cNvSpPr>
          <p:nvPr/>
        </p:nvSpPr>
        <p:spPr>
          <a:xfrm>
            <a:off x="11554690" y="6677891"/>
            <a:ext cx="637310" cy="180109"/>
          </a:xfrm>
          <a:prstGeom prst="rect">
            <a:avLst/>
          </a:prstGeom>
          <a:solidFill>
            <a:srgbClr val="008ACA"/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tr-TR" sz="1200" b="1" i="1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57</a:t>
            </a:fld>
            <a:endParaRPr kumimoji="0" lang="tr-T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BE35355-FD97-45A1-8A8A-E419C151BA28}"/>
              </a:ext>
            </a:extLst>
          </p:cNvPr>
          <p:cNvSpPr txBox="1">
            <a:spLocks/>
          </p:cNvSpPr>
          <p:nvPr/>
        </p:nvSpPr>
        <p:spPr>
          <a:xfrm>
            <a:off x="418453" y="1934502"/>
            <a:ext cx="10839573" cy="5486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Courier New" panose="02070309020205020404" pitchFamily="49" charset="0"/>
              <a:buChar char="o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§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q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 typeface="Wingdings" panose="05000000000000000000" pitchFamily="2" charset="2"/>
              <a:buChar char="ü"/>
              <a:defRPr sz="1800" kern="1200">
                <a:solidFill>
                  <a:srgbClr val="194B7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dirty="0"/>
              <a:t>LSTM </a:t>
            </a:r>
            <a:r>
              <a:rPr lang="en-US" sz="1200" dirty="0" err="1"/>
              <a:t>modeli</a:t>
            </a:r>
            <a:r>
              <a:rPr lang="en-US" sz="1200" dirty="0"/>
              <a:t> radar zaman </a:t>
            </a:r>
            <a:r>
              <a:rPr lang="en-US" sz="1200" dirty="0" err="1"/>
              <a:t>sıralı</a:t>
            </a:r>
            <a:r>
              <a:rPr lang="en-US" sz="1200" dirty="0"/>
              <a:t> </a:t>
            </a:r>
            <a:r>
              <a:rPr lang="en-US" sz="1200" dirty="0" err="1"/>
              <a:t>kinematik</a:t>
            </a:r>
            <a:r>
              <a:rPr lang="en-US" sz="1200" dirty="0"/>
              <a:t> </a:t>
            </a:r>
            <a:r>
              <a:rPr lang="en-US" sz="1200" dirty="0" err="1"/>
              <a:t>verileri</a:t>
            </a:r>
            <a:r>
              <a:rPr lang="en-US" sz="1200" dirty="0"/>
              <a:t> </a:t>
            </a:r>
            <a:r>
              <a:rPr lang="en-US" sz="1200" dirty="0" err="1"/>
              <a:t>kullanan</a:t>
            </a:r>
            <a:r>
              <a:rPr lang="en-US" sz="1200" dirty="0"/>
              <a:t> </a:t>
            </a:r>
            <a:r>
              <a:rPr lang="en-US" sz="1200" dirty="0" err="1"/>
              <a:t>modeldir</a:t>
            </a:r>
            <a:r>
              <a:rPr lang="en-US" sz="1200" dirty="0"/>
              <a:t>. </a:t>
            </a:r>
            <a:r>
              <a:rPr lang="en-US" sz="1200" dirty="0" err="1"/>
              <a:t>Füzyondan</a:t>
            </a:r>
            <a:r>
              <a:rPr lang="en-US" sz="1200" dirty="0"/>
              <a:t> 0.5 </a:t>
            </a:r>
            <a:r>
              <a:rPr lang="en-US" sz="1200" dirty="0" err="1"/>
              <a:t>saniye</a:t>
            </a:r>
            <a:r>
              <a:rPr lang="en-US" sz="1200" dirty="0"/>
              <a:t> </a:t>
            </a:r>
            <a:r>
              <a:rPr lang="en-US" sz="1200" dirty="0" err="1"/>
              <a:t>aralıklarla</a:t>
            </a:r>
            <a:r>
              <a:rPr lang="en-US" sz="1200" dirty="0"/>
              <a:t> </a:t>
            </a:r>
            <a:r>
              <a:rPr lang="en-US" sz="1200" dirty="0" err="1"/>
              <a:t>aldığı</a:t>
            </a:r>
            <a:r>
              <a:rPr lang="en-US" sz="1200" dirty="0"/>
              <a:t> </a:t>
            </a:r>
            <a:r>
              <a:rPr lang="en-US" sz="1200" dirty="0" err="1"/>
              <a:t>pozisyon</a:t>
            </a:r>
            <a:r>
              <a:rPr lang="en-US" sz="1200" dirty="0"/>
              <a:t>, </a:t>
            </a:r>
            <a:r>
              <a:rPr lang="en-US" sz="1200" dirty="0" err="1"/>
              <a:t>hız</a:t>
            </a:r>
            <a:r>
              <a:rPr lang="en-US" sz="1200" dirty="0"/>
              <a:t>, </a:t>
            </a:r>
            <a:r>
              <a:rPr lang="en-US" sz="1200" dirty="0" err="1"/>
              <a:t>ivme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rka</a:t>
            </a:r>
            <a:r>
              <a:rPr lang="en-US" sz="1200" dirty="0"/>
              <a:t> </a:t>
            </a:r>
            <a:r>
              <a:rPr lang="en-US" sz="1200" dirty="0" err="1"/>
              <a:t>bilgilerini</a:t>
            </a:r>
            <a:r>
              <a:rPr lang="en-US" sz="1200" dirty="0"/>
              <a:t> </a:t>
            </a:r>
            <a:r>
              <a:rPr lang="en-US" sz="1200" dirty="0" err="1"/>
              <a:t>kullanarak</a:t>
            </a:r>
            <a:r>
              <a:rPr lang="en-US" sz="1200" dirty="0"/>
              <a:t> </a:t>
            </a:r>
            <a:r>
              <a:rPr lang="en-US" sz="1200" dirty="0" err="1"/>
              <a:t>hedefin</a:t>
            </a:r>
            <a:r>
              <a:rPr lang="en-US" sz="1200" dirty="0"/>
              <a:t> </a:t>
            </a:r>
            <a:r>
              <a:rPr lang="en-US" sz="1200" dirty="0" err="1"/>
              <a:t>sınıflandırmasını</a:t>
            </a:r>
            <a:r>
              <a:rPr lang="en-US" sz="1200" dirty="0"/>
              <a:t> </a:t>
            </a:r>
            <a:r>
              <a:rPr lang="en-US" sz="1200" dirty="0" err="1"/>
              <a:t>yapar</a:t>
            </a:r>
            <a:r>
              <a:rPr lang="en-US" sz="1200" dirty="0"/>
              <a:t>. </a:t>
            </a:r>
          </a:p>
          <a:p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endParaRPr lang="tr-TR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tr-T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sz="12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EC942B-0058-4CDF-B83E-6AABC8901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7" y="2878064"/>
            <a:ext cx="5947795" cy="39799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67B126-355A-4612-B6A8-7B8F42945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847" y="2878064"/>
            <a:ext cx="6166153" cy="40141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7322D4E-924A-4064-84E7-20967BF12F33}"/>
              </a:ext>
            </a:extLst>
          </p:cNvPr>
          <p:cNvSpPr txBox="1"/>
          <p:nvPr/>
        </p:nvSpPr>
        <p:spPr>
          <a:xfrm>
            <a:off x="1942050" y="2508732"/>
            <a:ext cx="20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Hız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İvme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1E8C7E-16AE-4C35-BF05-4FCF2F0636EB}"/>
              </a:ext>
            </a:extLst>
          </p:cNvPr>
          <p:cNvSpPr txBox="1"/>
          <p:nvPr/>
        </p:nvSpPr>
        <p:spPr>
          <a:xfrm>
            <a:off x="8478472" y="2530025"/>
            <a:ext cx="2097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RKA</a:t>
            </a:r>
          </a:p>
        </p:txBody>
      </p:sp>
    </p:spTree>
    <p:extLst>
      <p:ext uri="{BB962C8B-B14F-4D97-AF65-F5344CB8AC3E}">
        <p14:creationId xmlns:p14="http://schemas.microsoft.com/office/powerpoint/2010/main" val="3140656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1077070"/>
            <a:ext cx="10972800" cy="548640"/>
          </a:xfrm>
        </p:spPr>
        <p:txBody>
          <a:bodyPr/>
          <a:lstStyle/>
          <a:p>
            <a:r>
              <a:rPr lang="en-US" dirty="0"/>
              <a:t>LSTM Model </a:t>
            </a:r>
            <a:r>
              <a:rPr lang="en-US" dirty="0" err="1"/>
              <a:t>Öznitelik</a:t>
            </a:r>
            <a:r>
              <a:rPr lang="en-US" dirty="0"/>
              <a:t> </a:t>
            </a:r>
            <a:r>
              <a:rPr lang="en-US" dirty="0" err="1"/>
              <a:t>Analizi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9E14-40D6-4097-BA76-6DF119DB6924}"/>
              </a:ext>
            </a:extLst>
          </p:cNvPr>
          <p:cNvSpPr txBox="1">
            <a:spLocks/>
          </p:cNvSpPr>
          <p:nvPr/>
        </p:nvSpPr>
        <p:spPr>
          <a:xfrm>
            <a:off x="11554690" y="6677891"/>
            <a:ext cx="637310" cy="180109"/>
          </a:xfrm>
          <a:prstGeom prst="rect">
            <a:avLst/>
          </a:prstGeom>
          <a:solidFill>
            <a:srgbClr val="008ACA"/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tr-TR" sz="1200" b="1" i="1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58</a:t>
            </a:fld>
            <a:endParaRPr kumimoji="0" lang="tr-T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94352-EAB8-41EA-9D33-F9AA984C0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16" y="2929812"/>
            <a:ext cx="5984155" cy="3928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75727E-D8E5-4164-95CA-85D6C3D624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9813"/>
            <a:ext cx="6229617" cy="3928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B85B9F-BC08-488F-A905-20B8EA831DBB}"/>
              </a:ext>
            </a:extLst>
          </p:cNvPr>
          <p:cNvSpPr txBox="1"/>
          <p:nvPr/>
        </p:nvSpPr>
        <p:spPr>
          <a:xfrm>
            <a:off x="559836" y="2083445"/>
            <a:ext cx="5669780" cy="63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Dronun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X,Y,Z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düzlemindeki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hareketleri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verilere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göre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daha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yumuşak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gerçekleşmektedir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884475-CD35-46E3-B64F-80EB01EBED58}"/>
              </a:ext>
            </a:extLst>
          </p:cNvPr>
          <p:cNvSpPr txBox="1"/>
          <p:nvPr/>
        </p:nvSpPr>
        <p:spPr>
          <a:xfrm>
            <a:off x="6778305" y="1944945"/>
            <a:ext cx="4853861" cy="91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Özellikle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kuş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cisimlerin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hareketleri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drone’a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göre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daha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keskin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anlık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ivmelenmeler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gerçekleştirmektedir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845162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1077070"/>
            <a:ext cx="10972800" cy="548640"/>
          </a:xfrm>
        </p:spPr>
        <p:txBody>
          <a:bodyPr/>
          <a:lstStyle/>
          <a:p>
            <a:r>
              <a:rPr lang="en-US" dirty="0"/>
              <a:t>LSTM Model </a:t>
            </a:r>
            <a:r>
              <a:rPr lang="en-US" dirty="0" err="1"/>
              <a:t>Öznitelik</a:t>
            </a:r>
            <a:r>
              <a:rPr lang="en-US" dirty="0"/>
              <a:t> </a:t>
            </a:r>
            <a:r>
              <a:rPr lang="en-US" dirty="0" err="1"/>
              <a:t>Üretimi</a:t>
            </a:r>
            <a:r>
              <a:rPr lang="en-US" dirty="0"/>
              <a:t> 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9E14-40D6-4097-BA76-6DF119DB6924}"/>
              </a:ext>
            </a:extLst>
          </p:cNvPr>
          <p:cNvSpPr txBox="1">
            <a:spLocks/>
          </p:cNvSpPr>
          <p:nvPr/>
        </p:nvSpPr>
        <p:spPr>
          <a:xfrm>
            <a:off x="11554690" y="6677891"/>
            <a:ext cx="637310" cy="180109"/>
          </a:xfrm>
          <a:prstGeom prst="rect">
            <a:avLst/>
          </a:prstGeom>
          <a:solidFill>
            <a:srgbClr val="008ACA"/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tr-TR" sz="1200" b="1" i="1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59</a:t>
            </a:fld>
            <a:endParaRPr kumimoji="0" lang="tr-T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BD59E7-0A36-4178-9ED6-5FE4A1567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2659309"/>
            <a:ext cx="10515600" cy="3198871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Hız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err="1">
                <a:solidFill>
                  <a:srgbClr val="FF0000"/>
                </a:solidFill>
              </a:rPr>
              <a:t>İvme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Hareketli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Hız</a:t>
            </a:r>
            <a:r>
              <a:rPr lang="en-US" dirty="0"/>
              <a:t> (Moving Average)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Menzil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Hareketli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İvme</a:t>
            </a:r>
            <a:r>
              <a:rPr lang="en-US" dirty="0"/>
              <a:t> (Moving Average)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Radyal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Hız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Radar </a:t>
            </a:r>
            <a:r>
              <a:rPr lang="en-US" b="1" dirty="0" err="1">
                <a:solidFill>
                  <a:srgbClr val="FF0000"/>
                </a:solidFill>
              </a:rPr>
              <a:t>Kesit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Alanı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 err="1">
                <a:solidFill>
                  <a:srgbClr val="FF0000"/>
                </a:solidFill>
              </a:rPr>
              <a:t>İstikamet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Açısı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 err="1"/>
              <a:t>Açısal</a:t>
            </a:r>
            <a:r>
              <a:rPr lang="en-US" dirty="0"/>
              <a:t> </a:t>
            </a:r>
            <a:r>
              <a:rPr lang="en-US" dirty="0" err="1"/>
              <a:t>Hız</a:t>
            </a:r>
            <a:endParaRPr lang="en-US" dirty="0"/>
          </a:p>
          <a:p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Değiştirme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6D90D-2793-43AF-9143-1FCED9408ACE}"/>
              </a:ext>
            </a:extLst>
          </p:cNvPr>
          <p:cNvSpPr txBox="1"/>
          <p:nvPr/>
        </p:nvSpPr>
        <p:spPr>
          <a:xfrm>
            <a:off x="771087" y="1904301"/>
            <a:ext cx="11090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err="1">
                <a:solidFill>
                  <a:srgbClr val="002060"/>
                </a:solidFill>
              </a:rPr>
              <a:t>Füzyondan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gelen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pozisyon</a:t>
            </a:r>
            <a:r>
              <a:rPr lang="en-US" b="1" dirty="0">
                <a:solidFill>
                  <a:srgbClr val="002060"/>
                </a:solidFill>
              </a:rPr>
              <a:t>, </a:t>
            </a:r>
            <a:r>
              <a:rPr lang="en-US" b="1" dirty="0" err="1">
                <a:solidFill>
                  <a:srgbClr val="002060"/>
                </a:solidFill>
              </a:rPr>
              <a:t>hız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ivme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verilerinden</a:t>
            </a:r>
            <a:r>
              <a:rPr lang="en-US" b="1" dirty="0">
                <a:solidFill>
                  <a:srgbClr val="002060"/>
                </a:solidFill>
              </a:rPr>
              <a:t>, </a:t>
            </a:r>
            <a:r>
              <a:rPr lang="en-US" b="1" dirty="0" err="1">
                <a:solidFill>
                  <a:srgbClr val="002060"/>
                </a:solidFill>
              </a:rPr>
              <a:t>aşağıdaki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öznitelikler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türetilerek</a:t>
            </a:r>
            <a:r>
              <a:rPr lang="en-US" b="1" dirty="0">
                <a:solidFill>
                  <a:srgbClr val="002060"/>
                </a:solidFill>
              </a:rPr>
              <a:t> model </a:t>
            </a:r>
            <a:r>
              <a:rPr lang="en-US" b="1" dirty="0" err="1">
                <a:solidFill>
                  <a:srgbClr val="002060"/>
                </a:solidFill>
              </a:rPr>
              <a:t>başarısı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en-US" b="1" dirty="0" err="1">
                <a:solidFill>
                  <a:srgbClr val="002060"/>
                </a:solidFill>
              </a:rPr>
              <a:t>artırılmaktadır</a:t>
            </a:r>
            <a:r>
              <a:rPr lang="en-US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2941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555C-F49A-4076-ADD4-BD26C4744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Veri </a:t>
            </a:r>
            <a:r>
              <a:rPr lang="en-US" b="1" dirty="0" err="1"/>
              <a:t>Etiketleme</a:t>
            </a:r>
            <a:r>
              <a:rPr lang="en-US" b="1" dirty="0"/>
              <a:t> </a:t>
            </a:r>
            <a:r>
              <a:rPr lang="en-US" b="1" dirty="0" err="1"/>
              <a:t>Fonksiyonu</a:t>
            </a:r>
            <a:r>
              <a:rPr lang="en-US" b="1" dirty="0"/>
              <a:t> - </a:t>
            </a:r>
            <a:r>
              <a:rPr lang="en-US" b="1" dirty="0" err="1"/>
              <a:t>Toplam</a:t>
            </a:r>
            <a:r>
              <a:rPr lang="en-US" b="1" dirty="0"/>
              <a:t> 69 </a:t>
            </a:r>
            <a:r>
              <a:rPr lang="en-US" b="1" dirty="0" err="1"/>
              <a:t>Uçuş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A4F68B-F7B6-4FAD-993F-B90B0C42F1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7" r="6600" b="6396"/>
          <a:stretch/>
        </p:blipFill>
        <p:spPr>
          <a:xfrm>
            <a:off x="-68366" y="3852663"/>
            <a:ext cx="5494946" cy="3005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2065D-C5E8-4D97-A887-68918457EC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8" t="2975" r="8349" b="5611"/>
          <a:stretch/>
        </p:blipFill>
        <p:spPr>
          <a:xfrm>
            <a:off x="2878821" y="1645920"/>
            <a:ext cx="6434357" cy="3178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35AD5-5FFA-45EF-BFA9-EFF3BBC0A5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D4C5"/>
              </a:clrFrom>
              <a:clrTo>
                <a:srgbClr val="F5D4C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2709" r="8189" b="6362"/>
          <a:stretch/>
        </p:blipFill>
        <p:spPr>
          <a:xfrm>
            <a:off x="6870819" y="3939611"/>
            <a:ext cx="5221480" cy="2918389"/>
          </a:xfrm>
          <a:prstGeom prst="rect">
            <a:avLst/>
          </a:prstGeom>
        </p:spPr>
      </p:pic>
      <p:sp>
        <p:nvSpPr>
          <p:cNvPr id="8" name="Arrow: Bent 7">
            <a:extLst>
              <a:ext uri="{FF2B5EF4-FFF2-40B4-BE49-F238E27FC236}">
                <a16:creationId xmlns:a16="http://schemas.microsoft.com/office/drawing/2014/main" id="{06DA901B-DFFD-433A-B7A5-5D6E13650C5E}"/>
              </a:ext>
            </a:extLst>
          </p:cNvPr>
          <p:cNvSpPr/>
          <p:nvPr/>
        </p:nvSpPr>
        <p:spPr>
          <a:xfrm rot="5400000" flipV="1">
            <a:off x="2087937" y="2932230"/>
            <a:ext cx="837488" cy="59956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881581A2-3F5B-4700-824E-FD007EF73DB4}"/>
              </a:ext>
            </a:extLst>
          </p:cNvPr>
          <p:cNvSpPr/>
          <p:nvPr/>
        </p:nvSpPr>
        <p:spPr>
          <a:xfrm rot="5400000">
            <a:off x="9500795" y="2905143"/>
            <a:ext cx="837488" cy="65373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645FB-F459-4177-BA1A-62A5D2A91989}"/>
              </a:ext>
            </a:extLst>
          </p:cNvPr>
          <p:cNvSpPr txBox="1"/>
          <p:nvPr/>
        </p:nvSpPr>
        <p:spPr>
          <a:xfrm>
            <a:off x="313952" y="1914579"/>
            <a:ext cx="24339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“Dynamic Time Warping”</a:t>
            </a:r>
          </a:p>
          <a:p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ile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pozitif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eşleştirme</a:t>
            </a:r>
            <a:endParaRPr lang="en-US" sz="1600" dirty="0">
              <a:solidFill>
                <a:srgbClr val="194B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49695-7323-4FA0-AF35-7DA95D85A270}"/>
              </a:ext>
            </a:extLst>
          </p:cNvPr>
          <p:cNvSpPr txBox="1"/>
          <p:nvPr/>
        </p:nvSpPr>
        <p:spPr>
          <a:xfrm>
            <a:off x="9481559" y="2067311"/>
            <a:ext cx="2214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Negatif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eşleştirme</a:t>
            </a:r>
            <a:endParaRPr lang="en-US" sz="1600" dirty="0">
              <a:solidFill>
                <a:srgbClr val="194B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445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1077070"/>
            <a:ext cx="10972800" cy="548640"/>
          </a:xfrm>
        </p:spPr>
        <p:txBody>
          <a:bodyPr/>
          <a:lstStyle/>
          <a:p>
            <a:r>
              <a:rPr lang="en-US" dirty="0"/>
              <a:t>LSTM Model </a:t>
            </a:r>
            <a:r>
              <a:rPr lang="en-US" dirty="0" err="1"/>
              <a:t>Verisetinin</a:t>
            </a:r>
            <a:r>
              <a:rPr lang="en-US" dirty="0"/>
              <a:t> </a:t>
            </a:r>
            <a:r>
              <a:rPr lang="en-US" dirty="0" err="1"/>
              <a:t>Ayrılması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9E14-40D6-4097-BA76-6DF119DB6924}"/>
              </a:ext>
            </a:extLst>
          </p:cNvPr>
          <p:cNvSpPr txBox="1">
            <a:spLocks/>
          </p:cNvSpPr>
          <p:nvPr/>
        </p:nvSpPr>
        <p:spPr>
          <a:xfrm>
            <a:off x="11554690" y="6677891"/>
            <a:ext cx="637310" cy="180109"/>
          </a:xfrm>
          <a:prstGeom prst="rect">
            <a:avLst/>
          </a:prstGeom>
          <a:solidFill>
            <a:srgbClr val="008ACA"/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tr-TR" sz="1200" b="1" i="1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60</a:t>
            </a:fld>
            <a:endParaRPr kumimoji="0" lang="tr-T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6D90D-2793-43AF-9143-1FCED9408ACE}"/>
              </a:ext>
            </a:extLst>
          </p:cNvPr>
          <p:cNvSpPr txBox="1"/>
          <p:nvPr/>
        </p:nvSpPr>
        <p:spPr>
          <a:xfrm>
            <a:off x="771087" y="1904301"/>
            <a:ext cx="10972799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Sahada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toplanan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verilerin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%70’ini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eğitim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%15’ini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doğrulama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%15’ini test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için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kullanılmaktadır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FD532-8B4B-4384-8373-393409813784}"/>
              </a:ext>
            </a:extLst>
          </p:cNvPr>
          <p:cNvSpPr/>
          <p:nvPr/>
        </p:nvSpPr>
        <p:spPr>
          <a:xfrm>
            <a:off x="1047854" y="3526849"/>
            <a:ext cx="4954555" cy="74644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Eğitim</a:t>
            </a:r>
            <a:r>
              <a:rPr lang="en-US" sz="2400" dirty="0"/>
              <a:t> </a:t>
            </a:r>
            <a:r>
              <a:rPr lang="en-US" sz="2400" dirty="0" err="1"/>
              <a:t>Veriseti</a:t>
            </a: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495AA-2910-4ACB-B8E3-0771DA029790}"/>
              </a:ext>
            </a:extLst>
          </p:cNvPr>
          <p:cNvSpPr/>
          <p:nvPr/>
        </p:nvSpPr>
        <p:spPr>
          <a:xfrm>
            <a:off x="6002410" y="3526849"/>
            <a:ext cx="2547257" cy="74644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Doğrulama</a:t>
            </a:r>
            <a:r>
              <a:rPr lang="en-US" sz="2400" dirty="0"/>
              <a:t> </a:t>
            </a:r>
            <a:r>
              <a:rPr lang="en-US" sz="2400" dirty="0" err="1"/>
              <a:t>Veriseti</a:t>
            </a:r>
            <a:endParaRPr lang="en-US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397C34-B00F-4130-80C0-5625D603A431}"/>
              </a:ext>
            </a:extLst>
          </p:cNvPr>
          <p:cNvSpPr/>
          <p:nvPr/>
        </p:nvSpPr>
        <p:spPr>
          <a:xfrm>
            <a:off x="8549667" y="3526848"/>
            <a:ext cx="2425958" cy="7464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</a:t>
            </a:r>
            <a:r>
              <a:rPr lang="en-US" sz="2400" dirty="0" err="1"/>
              <a:t>Veriseti</a:t>
            </a:r>
            <a:endParaRPr lang="en-US" sz="2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8A1A5-C433-4B8B-81AB-8E4B39427D03}"/>
              </a:ext>
            </a:extLst>
          </p:cNvPr>
          <p:cNvCxnSpPr>
            <a:cxnSpLocks/>
          </p:cNvCxnSpPr>
          <p:nvPr/>
        </p:nvCxnSpPr>
        <p:spPr>
          <a:xfrm>
            <a:off x="1047854" y="4778998"/>
            <a:ext cx="986245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CEA93-6398-4DB4-8496-18B0C4FE13DB}"/>
              </a:ext>
            </a:extLst>
          </p:cNvPr>
          <p:cNvCxnSpPr/>
          <p:nvPr/>
        </p:nvCxnSpPr>
        <p:spPr>
          <a:xfrm flipV="1">
            <a:off x="1047854" y="4377782"/>
            <a:ext cx="0" cy="4012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6D77822-35CA-4246-9654-66B55F54FD17}"/>
              </a:ext>
            </a:extLst>
          </p:cNvPr>
          <p:cNvCxnSpPr/>
          <p:nvPr/>
        </p:nvCxnSpPr>
        <p:spPr>
          <a:xfrm flipV="1">
            <a:off x="10910310" y="4377782"/>
            <a:ext cx="0" cy="4012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4612A98-9D97-41B5-9B01-2E33FA9999BC}"/>
              </a:ext>
            </a:extLst>
          </p:cNvPr>
          <p:cNvCxnSpPr/>
          <p:nvPr/>
        </p:nvCxnSpPr>
        <p:spPr>
          <a:xfrm>
            <a:off x="6151699" y="4778998"/>
            <a:ext cx="0" cy="4851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20F868-7376-4DAE-9229-386F298EEE60}"/>
              </a:ext>
            </a:extLst>
          </p:cNvPr>
          <p:cNvSpPr txBox="1"/>
          <p:nvPr/>
        </p:nvSpPr>
        <p:spPr>
          <a:xfrm>
            <a:off x="5222525" y="5394820"/>
            <a:ext cx="1858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Tüm</a:t>
            </a:r>
            <a:r>
              <a:rPr lang="en-US" dirty="0"/>
              <a:t> </a:t>
            </a:r>
            <a:r>
              <a:rPr lang="en-US" dirty="0" err="1"/>
              <a:t>Veriseti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948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BD38EF5-CE5F-47EF-9958-426A97D8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720" y="2179492"/>
            <a:ext cx="828157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841338-B964-4374-959F-3878741BC3C8}"/>
              </a:ext>
            </a:extLst>
          </p:cNvPr>
          <p:cNvSpPr txBox="1"/>
          <p:nvPr/>
        </p:nvSpPr>
        <p:spPr>
          <a:xfrm>
            <a:off x="382213" y="1510548"/>
            <a:ext cx="11194594" cy="349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4000"/>
              </a:lnSpc>
              <a:spcBef>
                <a:spcPts val="600"/>
              </a:spcBef>
            </a:pP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Mean Absolute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Error’un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düşük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Train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Validation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Accuracy’nin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olabildiğince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yüksek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olması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hedeflenmektedir</a:t>
            </a:r>
            <a:r>
              <a:rPr lang="en-US" sz="1600" dirty="0">
                <a:solidFill>
                  <a:srgbClr val="194B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1500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45" y="845690"/>
            <a:ext cx="10972800" cy="548640"/>
          </a:xfrm>
        </p:spPr>
        <p:txBody>
          <a:bodyPr/>
          <a:lstStyle/>
          <a:p>
            <a:r>
              <a:rPr lang="en-US" dirty="0"/>
              <a:t>LSTM Model </a:t>
            </a:r>
            <a:r>
              <a:rPr lang="en-US" dirty="0" err="1"/>
              <a:t>Testi</a:t>
            </a:r>
            <a:endParaRPr lang="tr-T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9E14-40D6-4097-BA76-6DF119DB6924}"/>
              </a:ext>
            </a:extLst>
          </p:cNvPr>
          <p:cNvSpPr txBox="1">
            <a:spLocks/>
          </p:cNvSpPr>
          <p:nvPr/>
        </p:nvSpPr>
        <p:spPr>
          <a:xfrm>
            <a:off x="11554690" y="6677891"/>
            <a:ext cx="637310" cy="180109"/>
          </a:xfrm>
          <a:prstGeom prst="rect">
            <a:avLst/>
          </a:prstGeom>
          <a:solidFill>
            <a:srgbClr val="008ACA"/>
          </a:solidFill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defPPr>
              <a:defRPr lang="tr-T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tr-TR" sz="1200" b="1" i="1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62</a:t>
            </a:fld>
            <a:endParaRPr kumimoji="0" lang="tr-TR" sz="12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Content Placeholder 16">
            <a:extLst>
              <a:ext uri="{FF2B5EF4-FFF2-40B4-BE49-F238E27FC236}">
                <a16:creationId xmlns:a16="http://schemas.microsoft.com/office/drawing/2014/main" id="{3230C85A-5F7B-4D10-BCD1-A0BC4FF52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142" y="1911582"/>
            <a:ext cx="3954258" cy="494641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2BDCAC-EAD3-4AEF-A239-4C70F6783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1582"/>
            <a:ext cx="3678295" cy="49464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D53451-5021-4697-A37F-705DDF082207}"/>
              </a:ext>
            </a:extLst>
          </p:cNvPr>
          <p:cNvSpPr txBox="1"/>
          <p:nvPr/>
        </p:nvSpPr>
        <p:spPr>
          <a:xfrm>
            <a:off x="531845" y="1394330"/>
            <a:ext cx="294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Zikzak</a:t>
            </a:r>
            <a:r>
              <a:rPr lang="en-US" dirty="0"/>
              <a:t> </a:t>
            </a:r>
            <a:r>
              <a:rPr lang="en-US" dirty="0" err="1"/>
              <a:t>Senaryosu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80B4D5-5AFC-4D92-97DE-D45D54CB7CFE}"/>
              </a:ext>
            </a:extLst>
          </p:cNvPr>
          <p:cNvSpPr txBox="1"/>
          <p:nvPr/>
        </p:nvSpPr>
        <p:spPr>
          <a:xfrm>
            <a:off x="4799045" y="1394330"/>
            <a:ext cx="294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Yaprak</a:t>
            </a:r>
            <a:r>
              <a:rPr lang="en-US" dirty="0"/>
              <a:t> </a:t>
            </a:r>
            <a:r>
              <a:rPr lang="en-US" dirty="0" err="1"/>
              <a:t>Senaryosu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45A0E-FC3F-4BF7-8DD0-B9579F01BB64}"/>
              </a:ext>
            </a:extLst>
          </p:cNvPr>
          <p:cNvSpPr txBox="1"/>
          <p:nvPr/>
        </p:nvSpPr>
        <p:spPr>
          <a:xfrm>
            <a:off x="8907624" y="1394330"/>
            <a:ext cx="2948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 </a:t>
            </a:r>
            <a:r>
              <a:rPr lang="en-US" dirty="0" err="1"/>
              <a:t>Senaryo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6F12B74-DD93-4DAD-A521-E5AB6D1851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006" y="1911582"/>
            <a:ext cx="4287994" cy="49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13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DB94-B793-466D-BF47-034433B2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Sentetik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Üretime</a:t>
            </a:r>
            <a:r>
              <a:rPr lang="en-US" b="1" dirty="0"/>
              <a:t> – Azimuth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D990F-B7F7-4CD6-A491-7A97CDDB2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 Nisan </a:t>
            </a:r>
            <a:r>
              <a:rPr lang="en-US" dirty="0" err="1"/>
              <a:t>Uçuşları</a:t>
            </a:r>
            <a:endParaRPr lang="en-US" dirty="0"/>
          </a:p>
          <a:p>
            <a:pPr lvl="1"/>
            <a:r>
              <a:rPr lang="en-US" dirty="0"/>
              <a:t> 11:19 – 11:25 – 11:30 : </a:t>
            </a:r>
            <a:r>
              <a:rPr lang="en-US" dirty="0" err="1"/>
              <a:t>Düz</a:t>
            </a:r>
            <a:r>
              <a:rPr lang="en-US" dirty="0"/>
              <a:t> </a:t>
            </a:r>
            <a:r>
              <a:rPr lang="en-US" dirty="0" err="1"/>
              <a:t>uçuşlar</a:t>
            </a:r>
            <a:r>
              <a:rPr lang="en-US" dirty="0"/>
              <a:t>, </a:t>
            </a:r>
            <a:r>
              <a:rPr lang="en-US" dirty="0" err="1"/>
              <a:t>farklı</a:t>
            </a:r>
            <a:r>
              <a:rPr lang="en-US" dirty="0"/>
              <a:t> azimuth, 20 km/h </a:t>
            </a:r>
            <a:r>
              <a:rPr lang="en-US" dirty="0" err="1"/>
              <a:t>hız</a:t>
            </a:r>
            <a:r>
              <a:rPr lang="en-US" dirty="0"/>
              <a:t>, 272, 285, 296 </a:t>
            </a:r>
            <a:r>
              <a:rPr lang="en-US" dirty="0" err="1"/>
              <a:t>derece</a:t>
            </a:r>
            <a:r>
              <a:rPr lang="en-US" dirty="0"/>
              <a:t> (</a:t>
            </a:r>
            <a:r>
              <a:rPr lang="en-US" dirty="0" err="1"/>
              <a:t>uçuş</a:t>
            </a:r>
            <a:r>
              <a:rPr lang="en-US" dirty="0"/>
              <a:t> </a:t>
            </a:r>
            <a:r>
              <a:rPr lang="en-US" dirty="0" err="1"/>
              <a:t>kayıtlarından</a:t>
            </a:r>
            <a:r>
              <a:rPr lang="en-US" dirty="0"/>
              <a:t> </a:t>
            </a:r>
            <a:r>
              <a:rPr lang="en-US" dirty="0" err="1"/>
              <a:t>alınmıştır</a:t>
            </a:r>
            <a:r>
              <a:rPr lang="en-US" dirty="0"/>
              <a:t>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90523-8525-4F12-BD7C-A362D2E8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8" y="3383915"/>
            <a:ext cx="3605153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CAE99-A115-4F5C-B173-72C6D0CDF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639" y="3383915"/>
            <a:ext cx="3474289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1E5305-D35E-4A45-AF57-B610F8D7F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287" y="3383915"/>
            <a:ext cx="344691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92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DB94-B793-466D-BF47-034433B2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Sentetik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Üretime</a:t>
            </a:r>
            <a:r>
              <a:rPr lang="en-US" b="1" dirty="0"/>
              <a:t> – Azimuth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6F33B-86C4-4549-A7D9-297A5D47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2" y="1491449"/>
            <a:ext cx="10691446" cy="5212080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6ECB9100-F384-4169-8CC1-9060199EDDCE}"/>
              </a:ext>
            </a:extLst>
          </p:cNvPr>
          <p:cNvSpPr/>
          <p:nvPr/>
        </p:nvSpPr>
        <p:spPr>
          <a:xfrm rot="1678820">
            <a:off x="4213187" y="3564659"/>
            <a:ext cx="536895" cy="740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D290BB79-C2CD-4DD7-B733-2F6BDADAD9C5}"/>
              </a:ext>
            </a:extLst>
          </p:cNvPr>
          <p:cNvSpPr/>
          <p:nvPr/>
        </p:nvSpPr>
        <p:spPr>
          <a:xfrm rot="12211705">
            <a:off x="3617432" y="4831545"/>
            <a:ext cx="536895" cy="74032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96948-CB90-45E5-85C6-0D521CDBFAB5}"/>
              </a:ext>
            </a:extLst>
          </p:cNvPr>
          <p:cNvSpPr txBox="1"/>
          <p:nvPr/>
        </p:nvSpPr>
        <p:spPr>
          <a:xfrm rot="1015073">
            <a:off x="4723001" y="4447221"/>
            <a:ext cx="183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Orjinal</a:t>
            </a:r>
            <a:r>
              <a:rPr lang="en-US" dirty="0"/>
              <a:t> </a:t>
            </a:r>
            <a:r>
              <a:rPr lang="en-US" dirty="0" err="1"/>
              <a:t>uçuş</a:t>
            </a:r>
            <a:r>
              <a:rPr lang="en-US" dirty="0"/>
              <a:t> </a:t>
            </a:r>
            <a:r>
              <a:rPr lang="en-US" dirty="0" err="1"/>
              <a:t>verisi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32F7F-227F-4144-BDBD-FDA1542D821B}"/>
              </a:ext>
            </a:extLst>
          </p:cNvPr>
          <p:cNvSpPr txBox="1"/>
          <p:nvPr/>
        </p:nvSpPr>
        <p:spPr>
          <a:xfrm rot="1657428">
            <a:off x="5679775" y="3641909"/>
            <a:ext cx="197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Sentetik</a:t>
            </a:r>
            <a:r>
              <a:rPr lang="en-US" dirty="0"/>
              <a:t> </a:t>
            </a:r>
            <a:r>
              <a:rPr lang="en-US" dirty="0" err="1"/>
              <a:t>uçuş</a:t>
            </a:r>
            <a:r>
              <a:rPr lang="en-US" dirty="0"/>
              <a:t> </a:t>
            </a:r>
            <a:r>
              <a:rPr lang="en-US" dirty="0" err="1"/>
              <a:t>verisi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54B452-1856-40E7-97CE-828B496F73E8}"/>
              </a:ext>
            </a:extLst>
          </p:cNvPr>
          <p:cNvSpPr txBox="1"/>
          <p:nvPr/>
        </p:nvSpPr>
        <p:spPr>
          <a:xfrm rot="270595">
            <a:off x="4291237" y="5360931"/>
            <a:ext cx="197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Sentetik</a:t>
            </a:r>
            <a:r>
              <a:rPr lang="en-US" dirty="0"/>
              <a:t> </a:t>
            </a:r>
            <a:r>
              <a:rPr lang="en-US" dirty="0" err="1"/>
              <a:t>uçuş</a:t>
            </a:r>
            <a:r>
              <a:rPr lang="en-US" dirty="0"/>
              <a:t> </a:t>
            </a:r>
            <a:r>
              <a:rPr lang="en-US" dirty="0" err="1"/>
              <a:t>verisi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59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DB94-B793-466D-BF47-034433B2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Sentetik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Üretime</a:t>
            </a:r>
            <a:r>
              <a:rPr lang="en-US" b="1" dirty="0"/>
              <a:t> – Azimuth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396A2-694F-4F28-A4FF-3CB512550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19194"/>
            <a:ext cx="5334000" cy="4000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B2C5A-17BE-4B97-947F-B90CEBA1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219194"/>
            <a:ext cx="5334000" cy="4000500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246CC70E-4BCB-40D3-B490-10493F3134EF}"/>
              </a:ext>
            </a:extLst>
          </p:cNvPr>
          <p:cNvSpPr/>
          <p:nvPr/>
        </p:nvSpPr>
        <p:spPr>
          <a:xfrm rot="10800000">
            <a:off x="7387446" y="3768754"/>
            <a:ext cx="251670" cy="3775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4EB38C0-8AC8-4E40-9453-7A2CAFDE1A3B}"/>
              </a:ext>
            </a:extLst>
          </p:cNvPr>
          <p:cNvSpPr/>
          <p:nvPr/>
        </p:nvSpPr>
        <p:spPr>
          <a:xfrm>
            <a:off x="9560436" y="4664279"/>
            <a:ext cx="251670" cy="3775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23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2158</TotalTime>
  <Words>1767</Words>
  <Application>Microsoft Office PowerPoint</Application>
  <PresentationFormat>Widescreen</PresentationFormat>
  <Paragraphs>374</Paragraphs>
  <Slides>62</Slides>
  <Notes>10</Notes>
  <HiddenSlides>7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Courier New</vt:lpstr>
      <vt:lpstr>Wingdings</vt:lpstr>
      <vt:lpstr>Office Theme</vt:lpstr>
      <vt:lpstr>1_Office Theme</vt:lpstr>
      <vt:lpstr>PowerPoint Presentation</vt:lpstr>
      <vt:lpstr>Gereksinimler</vt:lpstr>
      <vt:lpstr>Geliştirilen Algoritmalar / Yazılımlar</vt:lpstr>
      <vt:lpstr>Kinematik Veri Etiketleme Aracı</vt:lpstr>
      <vt:lpstr>Veri Etiketleme Aracı</vt:lpstr>
      <vt:lpstr>Veri Etiketleme Fonksiyonu - Toplam 69 Uçuş</vt:lpstr>
      <vt:lpstr>Sentetik Veri Üretime – Azimuth </vt:lpstr>
      <vt:lpstr>Sentetik Veri Üretime – Azimuth </vt:lpstr>
      <vt:lpstr>Sentetik Veri Üretime – Azimuth </vt:lpstr>
      <vt:lpstr>Sentetik Veri Üretime – Hız</vt:lpstr>
      <vt:lpstr>Sentetik Veri Üretime – Hız</vt:lpstr>
      <vt:lpstr>Sentetik Veri Üretime – Hız</vt:lpstr>
      <vt:lpstr>RVMap Veri Etiketleme Aracı</vt:lpstr>
      <vt:lpstr>CNN Modeli - Rv-Map Verisi  </vt:lpstr>
      <vt:lpstr>RVMap – Azimuth Tarama</vt:lpstr>
      <vt:lpstr>RVMap – Elevation Tarama</vt:lpstr>
      <vt:lpstr>Entegre Sistem Problem Tanımı – 1 </vt:lpstr>
      <vt:lpstr>Entegre Sistem Problem Tanımı – 2 </vt:lpstr>
      <vt:lpstr>RVMap – Etiketleme ve Değerlendirme Aracı</vt:lpstr>
      <vt:lpstr>Genel Hedef Sınıflandırma Yaklaşımı</vt:lpstr>
      <vt:lpstr>Hedef Sınıflandırma Algoritmaları</vt:lpstr>
      <vt:lpstr>RVMap Hedef Sınıflandırma Performansı</vt:lpstr>
      <vt:lpstr>CNN Modeli – Algoritma Deneyleri</vt:lpstr>
      <vt:lpstr>Kinematik Hedef Sınıflandırma Çalışmaları</vt:lpstr>
      <vt:lpstr>Kinematik Hedef Sınıflandırma Algoritma Akışı</vt:lpstr>
      <vt:lpstr>Kinematik Veri Temizleme</vt:lpstr>
      <vt:lpstr>Kinematik Veri Analizi </vt:lpstr>
      <vt:lpstr>Kinematik Model Eğitimi</vt:lpstr>
      <vt:lpstr>Kinematik Model Eğitimi</vt:lpstr>
      <vt:lpstr>Kinematik Model Eğitimi</vt:lpstr>
      <vt:lpstr>Model Test Sonuçları</vt:lpstr>
      <vt:lpstr>Acar Model vs IHTAR Model: Yedigen Senaryosu</vt:lpstr>
      <vt:lpstr>Acar Model vs IHTAR Model: Zikzak Senaryosu</vt:lpstr>
      <vt:lpstr>Acar Model vs IHTAR Model: Çember Senaryosu</vt:lpstr>
      <vt:lpstr>Kinematik Hedef Sınıflandırma Model Değerlendirme</vt:lpstr>
      <vt:lpstr>PowerPoint Presentation</vt:lpstr>
      <vt:lpstr>PowerPoint Presentation</vt:lpstr>
      <vt:lpstr>Kinematik Hedef Sınıflandırma Model Değerlendirme  Örnek Akış [Echodyne]</vt:lpstr>
      <vt:lpstr>Model Karşılaştırma – LSTM Base vs FCN</vt:lpstr>
      <vt:lpstr>Sentetik Veri Sonuçları</vt:lpstr>
      <vt:lpstr>Sentetik Veri Sonuçları</vt:lpstr>
      <vt:lpstr>PowerPoint Presentation</vt:lpstr>
      <vt:lpstr>Model Karşılaştırma – FCN vs FCN Synthetic Updated</vt:lpstr>
      <vt:lpstr>Kinematik Hedef Sınıflandırma Algoritma Geliştirme  Nihai Karar Algoritması</vt:lpstr>
      <vt:lpstr>Skor Tabanlı Nihai Karar Algoritması</vt:lpstr>
      <vt:lpstr>Sağlanan İyileştirmeler – 1 </vt:lpstr>
      <vt:lpstr>Sağlanan İyileştirmeler – 2 </vt:lpstr>
      <vt:lpstr>Kinematik Hedef Sınıflandırma Model Performansı  FCN Fusion vs Echodyne Onboard</vt:lpstr>
      <vt:lpstr>Model Validation Chart</vt:lpstr>
      <vt:lpstr>2022-03-29 16:56          Fusion FCN29-synth-boosted vs Echodyne</vt:lpstr>
      <vt:lpstr>2022-03-29 16:41:33           Fusion FCN29-synth-boosted vs Echodyne</vt:lpstr>
      <vt:lpstr>2022-03-29 16:13:08   Fusion FCN29-synth-boosted vs Echodyne</vt:lpstr>
      <vt:lpstr>2022-03-29 14:56:52   Fusion FCN29-synth-boosted vs Echodyne</vt:lpstr>
      <vt:lpstr>2022-03-29 14:38:10   Fusion FCN29-synth-boosted vs Echodyne</vt:lpstr>
      <vt:lpstr>Kinematik Hedef Sınıflandırma Model Performansı  FCN Fusion vs ACAR Onboard</vt:lpstr>
      <vt:lpstr>LSTM Model İnşası</vt:lpstr>
      <vt:lpstr>LSTM Modeli – Kinematik Veri</vt:lpstr>
      <vt:lpstr>LSTM Model Öznitelik Analizi</vt:lpstr>
      <vt:lpstr>LSTM Model Öznitelik Üretimi </vt:lpstr>
      <vt:lpstr>LSTM Model Verisetinin Ayrılması</vt:lpstr>
      <vt:lpstr>PowerPoint Presentation</vt:lpstr>
      <vt:lpstr>LSTM Model Testi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Merve Elmas Erdem</dc:creator>
  <cp:lastModifiedBy>Tunahan</cp:lastModifiedBy>
  <cp:revision>53</cp:revision>
  <dcterms:created xsi:type="dcterms:W3CDTF">2021-11-16T10:57:29Z</dcterms:created>
  <dcterms:modified xsi:type="dcterms:W3CDTF">2022-10-03T08:19:28Z</dcterms:modified>
</cp:coreProperties>
</file>